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6" r:id="rId3"/>
    <p:sldId id="267" r:id="rId4"/>
    <p:sldId id="273" r:id="rId5"/>
    <p:sldId id="274" r:id="rId6"/>
    <p:sldId id="276" r:id="rId7"/>
    <p:sldId id="268" r:id="rId8"/>
    <p:sldId id="277" r:id="rId9"/>
    <p:sldId id="288" r:id="rId10"/>
    <p:sldId id="289" r:id="rId11"/>
    <p:sldId id="269" r:id="rId12"/>
    <p:sldId id="278" r:id="rId13"/>
    <p:sldId id="279" r:id="rId14"/>
    <p:sldId id="283" r:id="rId15"/>
    <p:sldId id="270" r:id="rId16"/>
    <p:sldId id="280" r:id="rId17"/>
    <p:sldId id="282" r:id="rId18"/>
    <p:sldId id="281" r:id="rId19"/>
    <p:sldId id="271" r:id="rId20"/>
    <p:sldId id="284" r:id="rId21"/>
    <p:sldId id="285" r:id="rId22"/>
    <p:sldId id="275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FFC"/>
    <a:srgbClr val="FF0000"/>
    <a:srgbClr val="0085CA"/>
    <a:srgbClr val="EBEEEE"/>
    <a:srgbClr val="002548"/>
    <a:srgbClr val="003E74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29" autoAdjust="0"/>
  </p:normalViewPr>
  <p:slideViewPr>
    <p:cSldViewPr snapToGrid="0" snapToObjects="1">
      <p:cViewPr>
        <p:scale>
          <a:sx n="67" d="100"/>
          <a:sy n="67" d="100"/>
        </p:scale>
        <p:origin x="12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17 June, 2023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17 June, 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Parkinson’s Disease Early detection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aid treatment development &amp; tracks disease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Excessive iron at SN, midbrain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T2*, tissue and field inhomogeneities dependent time constant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 effective biomarker.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 we get the time constant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0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MRI signal, brief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TE, TR</a:t>
            </a:r>
          </a:p>
          <a:p>
            <a:r>
              <a:rPr lang="en-US" altLang="zh-CN" dirty="0"/>
              <a:t>Signal collected in Fourier space, and inverse </a:t>
            </a:r>
            <a:r>
              <a:rPr lang="en-US" altLang="zh-CN" dirty="0" err="1"/>
              <a:t>fourier</a:t>
            </a:r>
            <a:r>
              <a:rPr lang="en-US" altLang="zh-CN" dirty="0"/>
              <a:t> transform to reconstruct the true signal and get the image.</a:t>
            </a:r>
          </a:p>
          <a:p>
            <a:r>
              <a:rPr lang="en-US" altLang="zh-CN" dirty="0"/>
              <a:t>Signal decay with T2*</a:t>
            </a:r>
          </a:p>
          <a:p>
            <a:r>
              <a:rPr lang="en-US" altLang="zh-CN" dirty="0"/>
              <a:t>Multiple acquisitions, at different TE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0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The problem, motion artefact </a:t>
            </a:r>
            <a:r>
              <a:rPr lang="en-US" altLang="zh-CN" dirty="0">
                <a:sym typeface="Wingdings" panose="05000000000000000000" pitchFamily="2" charset="2"/>
              </a:rPr>
              <a:t> cerebellum fluid flow, cardiac cycle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Not directly getting the decayed signal, build the signal using component from each acquisition. </a:t>
            </a:r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0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Excitation frequently wit short TR, phase shift increment according to quadratic equation.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RF-spoiling.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quadratic phase shift,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steady state signal S(n) yields N different steady-state. 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Analytical solution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Each steady state signal has the T2* decay related component, called configuration state or F-states, weighted by phase modulation generated by RF spoiling.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 periodic RF spoiling will only allow us to split N F-states by redoing the phase modulation. </a:t>
            </a:r>
          </a:p>
          <a:p>
            <a:pPr algn="just"/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 gradient spoiling is applied to shift other F-states out side the k-space.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Correct for phase modulation</a:t>
            </a:r>
          </a:p>
          <a:p>
            <a:r>
              <a:rPr lang="en-US" altLang="zh-CN" dirty="0"/>
              <a:t>Getting F-states in k-space, shifted by gradient spoiling</a:t>
            </a:r>
          </a:p>
          <a:p>
            <a:r>
              <a:rPr lang="en-US" altLang="zh-CN" dirty="0"/>
              <a:t>Move back to original position</a:t>
            </a:r>
          </a:p>
          <a:p>
            <a:r>
              <a:rPr lang="en-US" altLang="zh-CN" dirty="0"/>
              <a:t>Perform inverse F transform</a:t>
            </a:r>
          </a:p>
          <a:p>
            <a:r>
              <a:rPr lang="en-US" altLang="zh-CN" dirty="0"/>
              <a:t>With substitute the F value, acquiring T2* </a:t>
            </a:r>
            <a:r>
              <a:rPr lang="en-US" altLang="zh-CN" dirty="0" err="1"/>
              <a:t>vlaue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Motion robust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42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8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Percentage error, middle line zero bias, red line +-10%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12 periodic has smaller std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All within +-10% bias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ym typeface="Wingdings" panose="05000000000000000000" pitchFamily="2" charset="2"/>
              </a:rPr>
              <a:t>Effective T2* SNR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ym typeface="Wingdings" panose="05000000000000000000" pitchFamily="2" charset="2"/>
              </a:rPr>
              <a:t> 7 periodic more efficient at low T2*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70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Percentage error, middle line zero bias, red line +-10%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12 periodic has smaller std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All within +-10% bias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ym typeface="Wingdings" panose="05000000000000000000" pitchFamily="2" charset="2"/>
              </a:rPr>
              <a:t>Effective T2* SNR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ym typeface="Wingdings" panose="05000000000000000000" pitchFamily="2" charset="2"/>
              </a:rPr>
              <a:t> 7 periodic more efficient at low T2*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17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6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1200"/>
            </a:lvl3pPr>
            <a:lvl4pPr>
              <a:buClr>
                <a:srgbClr val="002548"/>
              </a:buClr>
              <a:defRPr sz="1200"/>
            </a:lvl4pPr>
            <a:lvl5pPr>
              <a:buClr>
                <a:srgbClr val="002548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E7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neuroimage.2021.118255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3" Type="http://schemas.openxmlformats.org/officeDocument/2006/relationships/image" Target="../media/image57.png"/><Relationship Id="rId21" Type="http://schemas.openxmlformats.org/officeDocument/2006/relationships/image" Target="../media/image6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" Type="http://schemas.openxmlformats.org/officeDocument/2006/relationships/image" Target="../media/image38.jpg"/><Relationship Id="rId16" Type="http://schemas.openxmlformats.org/officeDocument/2006/relationships/image" Target="../media/image33.jp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10" Type="http://schemas.openxmlformats.org/officeDocument/2006/relationships/image" Target="../media/image27.jpg"/><Relationship Id="rId19" Type="http://schemas.openxmlformats.org/officeDocument/2006/relationships/image" Target="../media/image36.jpg"/><Relationship Id="rId4" Type="http://schemas.openxmlformats.org/officeDocument/2006/relationships/image" Target="../media/image58.png"/><Relationship Id="rId9" Type="http://schemas.openxmlformats.org/officeDocument/2006/relationships/image" Target="../media/image26.jpg"/><Relationship Id="rId1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3" Type="http://schemas.openxmlformats.org/officeDocument/2006/relationships/image" Target="../media/image61.png"/><Relationship Id="rId21" Type="http://schemas.openxmlformats.org/officeDocument/2006/relationships/image" Target="../media/image6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" Type="http://schemas.openxmlformats.org/officeDocument/2006/relationships/image" Target="../media/image38.jpg"/><Relationship Id="rId16" Type="http://schemas.openxmlformats.org/officeDocument/2006/relationships/image" Target="../media/image33.jp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10" Type="http://schemas.openxmlformats.org/officeDocument/2006/relationships/image" Target="../media/image27.jpg"/><Relationship Id="rId19" Type="http://schemas.openxmlformats.org/officeDocument/2006/relationships/image" Target="../media/image36.jpg"/><Relationship Id="rId4" Type="http://schemas.openxmlformats.org/officeDocument/2006/relationships/image" Target="../media/image62.png"/><Relationship Id="rId9" Type="http://schemas.openxmlformats.org/officeDocument/2006/relationships/image" Target="../media/image26.jpg"/><Relationship Id="rId1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jpg"/><Relationship Id="rId20" Type="http://schemas.openxmlformats.org/officeDocument/2006/relationships/image" Target="../media/image38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5" Type="http://schemas.openxmlformats.org/officeDocument/2006/relationships/image" Target="../media/image33.jpg"/><Relationship Id="rId10" Type="http://schemas.openxmlformats.org/officeDocument/2006/relationships/image" Target="../media/image28.jpg"/><Relationship Id="rId19" Type="http://schemas.openxmlformats.org/officeDocument/2006/relationships/image" Target="../media/image37.pn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4287" y="1594626"/>
            <a:ext cx="8229600" cy="1143000"/>
          </a:xfrm>
        </p:spPr>
        <p:txBody>
          <a:bodyPr/>
          <a:lstStyle/>
          <a:p>
            <a:r>
              <a:rPr lang="en-US" sz="3200" b="1" dirty="0"/>
              <a:t>Development of MRI T2* Mapping Model </a:t>
            </a:r>
            <a:br>
              <a:rPr lang="en-US" sz="3200" b="1" dirty="0"/>
            </a:br>
            <a:r>
              <a:rPr lang="en-US" sz="3200" b="1" dirty="0"/>
              <a:t>for N-Periodic ka-SPGR Sequence: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4338339"/>
            <a:ext cx="6400800" cy="339811"/>
          </a:xfrm>
        </p:spPr>
        <p:txBody>
          <a:bodyPr/>
          <a:lstStyle/>
          <a:p>
            <a:r>
              <a:rPr lang="en-US" sz="1600" dirty="0"/>
              <a:t>MEng Individual Project Presentation </a:t>
            </a:r>
          </a:p>
          <a:p>
            <a:r>
              <a:rPr lang="en-US" sz="1600" dirty="0"/>
              <a:t>Yifei Jin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60BDF7-00D6-908F-8CB9-ED2D63C24C1A}"/>
              </a:ext>
            </a:extLst>
          </p:cNvPr>
          <p:cNvSpPr txBox="1">
            <a:spLocks/>
          </p:cNvSpPr>
          <p:nvPr/>
        </p:nvSpPr>
        <p:spPr>
          <a:xfrm>
            <a:off x="544287" y="2784827"/>
            <a:ext cx="8229600" cy="550555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1" dirty="0"/>
              <a:t>A Promising Technique for Parkinson’s Disease Biomarker Detection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箭头: 直角上 15">
            <a:extLst>
              <a:ext uri="{FF2B5EF4-FFF2-40B4-BE49-F238E27FC236}">
                <a16:creationId xmlns:a16="http://schemas.microsoft.com/office/drawing/2014/main" id="{440C07E8-A9ED-B93B-6D30-0C35A822B084}"/>
              </a:ext>
            </a:extLst>
          </p:cNvPr>
          <p:cNvSpPr/>
          <p:nvPr/>
        </p:nvSpPr>
        <p:spPr>
          <a:xfrm rot="5400000">
            <a:off x="5176649" y="3888795"/>
            <a:ext cx="531397" cy="63103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2F724E-EED5-CA0A-DDAF-2AAC872DC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Method Overview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8A527A-9BBA-C5D1-ED13-276DF2E65A19}"/>
              </a:ext>
            </a:extLst>
          </p:cNvPr>
          <p:cNvSpPr/>
          <p:nvPr/>
        </p:nvSpPr>
        <p:spPr>
          <a:xfrm>
            <a:off x="1419225" y="992605"/>
            <a:ext cx="2347909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Monte Carlo computer simulation 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269EF6-1830-E1C3-1FAE-F61FDDA652F3}"/>
              </a:ext>
            </a:extLst>
          </p:cNvPr>
          <p:cNvSpPr/>
          <p:nvPr/>
        </p:nvSpPr>
        <p:spPr>
          <a:xfrm>
            <a:off x="4852987" y="1913336"/>
            <a:ext cx="2738438" cy="857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Optimised</a:t>
            </a:r>
            <a:r>
              <a:rPr lang="en-US" altLang="zh-CN" dirty="0"/>
              <a:t> TR and N for N-periodic ka-SPGR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BDBA4A-94B6-74B3-A014-55D3BF639859}"/>
              </a:ext>
            </a:extLst>
          </p:cNvPr>
          <p:cNvSpPr/>
          <p:nvPr/>
        </p:nvSpPr>
        <p:spPr>
          <a:xfrm>
            <a:off x="5014909" y="3115490"/>
            <a:ext cx="2362201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Practical phantom scanning experiment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7825A8-F855-1435-93D9-0D1BFFE1626D}"/>
              </a:ext>
            </a:extLst>
          </p:cNvPr>
          <p:cNvSpPr/>
          <p:nvPr/>
        </p:nvSpPr>
        <p:spPr>
          <a:xfrm>
            <a:off x="2343147" y="1935580"/>
            <a:ext cx="2085977" cy="6381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Percentage bias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7660DB-BA16-ED0C-1D62-835615663E5F}"/>
              </a:ext>
            </a:extLst>
          </p:cNvPr>
          <p:cNvSpPr/>
          <p:nvPr/>
        </p:nvSpPr>
        <p:spPr>
          <a:xfrm>
            <a:off x="6972297" y="4967282"/>
            <a:ext cx="2085977" cy="6381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Bias and variation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F5AE6B-8028-6A54-23FA-DAE702CE1142}"/>
              </a:ext>
            </a:extLst>
          </p:cNvPr>
          <p:cNvSpPr/>
          <p:nvPr/>
        </p:nvSpPr>
        <p:spPr>
          <a:xfrm>
            <a:off x="4714876" y="4956942"/>
            <a:ext cx="2085978" cy="6381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T2* measurement efficiency 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9D903E-A16D-B4E3-32E4-CA8E0BBDFE2C}"/>
              </a:ext>
            </a:extLst>
          </p:cNvPr>
          <p:cNvSpPr/>
          <p:nvPr/>
        </p:nvSpPr>
        <p:spPr>
          <a:xfrm>
            <a:off x="5757865" y="4087415"/>
            <a:ext cx="2362201" cy="6381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T2* mapping image</a:t>
            </a:r>
            <a:endParaRPr lang="zh-CN" altLang="en-US" dirty="0"/>
          </a:p>
        </p:txBody>
      </p:sp>
      <p:sp>
        <p:nvSpPr>
          <p:cNvPr id="15" name="箭头: 直角上 14">
            <a:extLst>
              <a:ext uri="{FF2B5EF4-FFF2-40B4-BE49-F238E27FC236}">
                <a16:creationId xmlns:a16="http://schemas.microsoft.com/office/drawing/2014/main" id="{82FCA799-7107-EB09-4220-0E31F50C7FAD}"/>
              </a:ext>
            </a:extLst>
          </p:cNvPr>
          <p:cNvSpPr/>
          <p:nvPr/>
        </p:nvSpPr>
        <p:spPr>
          <a:xfrm rot="5400000">
            <a:off x="1761931" y="1800038"/>
            <a:ext cx="531397" cy="63103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4F65DD6-566A-427F-666B-527FA81605C0}"/>
              </a:ext>
            </a:extLst>
          </p:cNvPr>
          <p:cNvSpPr/>
          <p:nvPr/>
        </p:nvSpPr>
        <p:spPr>
          <a:xfrm>
            <a:off x="4498178" y="2075698"/>
            <a:ext cx="285754" cy="3922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387068A-5345-A789-4BFF-17B029DD50E4}"/>
              </a:ext>
            </a:extLst>
          </p:cNvPr>
          <p:cNvSpPr/>
          <p:nvPr/>
        </p:nvSpPr>
        <p:spPr>
          <a:xfrm rot="5400000">
            <a:off x="4857754" y="2596286"/>
            <a:ext cx="498557" cy="64620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9B7EC410-D983-2409-29CC-F94920123691}"/>
              </a:ext>
            </a:extLst>
          </p:cNvPr>
          <p:cNvSpPr/>
          <p:nvPr/>
        </p:nvSpPr>
        <p:spPr>
          <a:xfrm rot="5400000">
            <a:off x="7183100" y="4640427"/>
            <a:ext cx="380246" cy="4048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E2D6308-2827-DF83-AF61-4F631A5D9D70}"/>
              </a:ext>
            </a:extLst>
          </p:cNvPr>
          <p:cNvSpPr/>
          <p:nvPr/>
        </p:nvSpPr>
        <p:spPr>
          <a:xfrm rot="5400000">
            <a:off x="6174958" y="4620749"/>
            <a:ext cx="380246" cy="4048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2817004"/>
            <a:ext cx="3723021" cy="930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206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98C76D-B31D-0D2A-0016-3C586CD25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Computer Simulation</a:t>
            </a:r>
          </a:p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BF98362B-74B6-7BB9-D053-936F7305C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6725"/>
          <a:stretch/>
        </p:blipFill>
        <p:spPr>
          <a:xfrm>
            <a:off x="152400" y="246136"/>
            <a:ext cx="6777283" cy="2839964"/>
          </a:xfrm>
          <a:prstGeom prst="rect">
            <a:avLst/>
          </a:prstGeom>
        </p:spPr>
      </p:pic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CC597C94-11C5-6301-4E39-46FCEF60F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15" r="-215"/>
          <a:stretch/>
        </p:blipFill>
        <p:spPr>
          <a:xfrm>
            <a:off x="278294" y="3295650"/>
            <a:ext cx="4046055" cy="2860855"/>
          </a:xfrm>
          <a:prstGeom prst="rect">
            <a:avLst/>
          </a:prstGeom>
        </p:spPr>
      </p:pic>
      <p:sp>
        <p:nvSpPr>
          <p:cNvPr id="6" name="立方体 5">
            <a:extLst>
              <a:ext uri="{FF2B5EF4-FFF2-40B4-BE49-F238E27FC236}">
                <a16:creationId xmlns:a16="http://schemas.microsoft.com/office/drawing/2014/main" id="{7E9BC929-B7C2-7317-1A81-B451ABCF731F}"/>
              </a:ext>
            </a:extLst>
          </p:cNvPr>
          <p:cNvSpPr/>
          <p:nvPr/>
        </p:nvSpPr>
        <p:spPr>
          <a:xfrm flipH="1">
            <a:off x="5017537" y="3686175"/>
            <a:ext cx="2819397" cy="1925662"/>
          </a:xfrm>
          <a:prstGeom prst="cube">
            <a:avLst>
              <a:gd name="adj" fmla="val 527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6D85E317-593E-986E-A047-B0090B5C4A8B}"/>
              </a:ext>
            </a:extLst>
          </p:cNvPr>
          <p:cNvSpPr/>
          <p:nvPr/>
        </p:nvSpPr>
        <p:spPr>
          <a:xfrm>
            <a:off x="7855342" y="4668143"/>
            <a:ext cx="342900" cy="94369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F4DF64-5A12-6475-0A80-F0FDE888FC01}"/>
              </a:ext>
            </a:extLst>
          </p:cNvPr>
          <p:cNvSpPr txBox="1"/>
          <p:nvPr/>
        </p:nvSpPr>
        <p:spPr>
          <a:xfrm>
            <a:off x="5640964" y="6069412"/>
            <a:ext cx="281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T2* ground truth (13-53 </a:t>
            </a:r>
            <a:r>
              <a:rPr lang="en-US" altLang="zh-CN" sz="1400" b="1" dirty="0" err="1"/>
              <a:t>ms</a:t>
            </a:r>
            <a:r>
              <a:rPr lang="en-US" altLang="zh-CN" sz="1400" b="1" dirty="0"/>
              <a:t>)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549830-3E86-41F5-AF53-7B116DFF890B}"/>
              </a:ext>
            </a:extLst>
          </p:cNvPr>
          <p:cNvSpPr txBox="1"/>
          <p:nvPr/>
        </p:nvSpPr>
        <p:spPr>
          <a:xfrm>
            <a:off x="8216649" y="4815069"/>
            <a:ext cx="127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TR </a:t>
            </a:r>
          </a:p>
          <a:p>
            <a:r>
              <a:rPr lang="en-US" altLang="zh-CN" sz="1400" b="1" dirty="0"/>
              <a:t>(2-10ms)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8FEFE7-027C-1289-FE05-1BB45F47CDFD}"/>
              </a:ext>
            </a:extLst>
          </p:cNvPr>
          <p:cNvSpPr txBox="1"/>
          <p:nvPr/>
        </p:nvSpPr>
        <p:spPr>
          <a:xfrm rot="2822022">
            <a:off x="4123954" y="5300876"/>
            <a:ext cx="186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1000 measured T2*</a:t>
            </a:r>
            <a:endParaRPr lang="zh-CN" altLang="en-US" sz="1400" b="1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193FADF-BA55-7921-1588-F8A7BCDC5B84}"/>
              </a:ext>
            </a:extLst>
          </p:cNvPr>
          <p:cNvSpPr/>
          <p:nvPr/>
        </p:nvSpPr>
        <p:spPr>
          <a:xfrm rot="5400000">
            <a:off x="6753086" y="4921746"/>
            <a:ext cx="382960" cy="182155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2692054F-C40E-199A-79DA-2051F087205F}"/>
              </a:ext>
            </a:extLst>
          </p:cNvPr>
          <p:cNvSpPr/>
          <p:nvPr/>
        </p:nvSpPr>
        <p:spPr>
          <a:xfrm rot="8197591">
            <a:off x="5205809" y="4514925"/>
            <a:ext cx="366839" cy="148885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B4309E-E8A1-99BD-2571-5FA054E0A14E}"/>
              </a:ext>
            </a:extLst>
          </p:cNvPr>
          <p:cNvSpPr txBox="1"/>
          <p:nvPr/>
        </p:nvSpPr>
        <p:spPr>
          <a:xfrm>
            <a:off x="6121808" y="4846216"/>
            <a:ext cx="1863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Monte Carlo experiment data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64CD1E83-D21F-F4DB-A66B-65EA47A8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391593"/>
              </p:ext>
            </p:extLst>
          </p:nvPr>
        </p:nvGraphicFramePr>
        <p:xfrm>
          <a:off x="7050662" y="1802870"/>
          <a:ext cx="2009120" cy="11520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295">
                  <a:extLst>
                    <a:ext uri="{9D8B030D-6E8A-4147-A177-3AD203B41FA5}">
                      <a16:colId xmlns:a16="http://schemas.microsoft.com/office/drawing/2014/main" val="2084475618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76917444"/>
                    </a:ext>
                  </a:extLst>
                </a:gridCol>
              </a:tblGrid>
              <a:tr h="29714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800 </a:t>
                      </a:r>
                      <a:r>
                        <a:rPr lang="en-US" altLang="zh-CN" sz="1600" dirty="0" err="1"/>
                        <a:t>ms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920246"/>
                  </a:ext>
                </a:extLst>
              </a:tr>
              <a:tr h="29714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44 </a:t>
                      </a:r>
                      <a:r>
                        <a:rPr lang="en-US" altLang="zh-CN" sz="1600" dirty="0" err="1"/>
                        <a:t>ms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963884"/>
                  </a:ext>
                </a:extLst>
              </a:tr>
              <a:tr h="4815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Flip angle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2659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EFDA483C-0263-53FA-5704-56BE92C373F6}"/>
              </a:ext>
            </a:extLst>
          </p:cNvPr>
          <p:cNvSpPr txBox="1"/>
          <p:nvPr/>
        </p:nvSpPr>
        <p:spPr>
          <a:xfrm>
            <a:off x="4950911" y="3353497"/>
            <a:ext cx="256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For each N in range 3-12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7789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98C76D-B31D-0D2A-0016-3C586CD25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Computer Simulation</a:t>
            </a:r>
          </a:p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A9687A63-E7DF-7994-6275-A5A6B092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65" y="1578453"/>
            <a:ext cx="6445870" cy="44328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A4A528A4-15F2-4988-0B7D-7525762A493F}"/>
              </a:ext>
            </a:extLst>
          </p:cNvPr>
          <p:cNvSpPr txBox="1">
            <a:spLocks/>
          </p:cNvSpPr>
          <p:nvPr/>
        </p:nvSpPr>
        <p:spPr>
          <a:xfrm>
            <a:off x="2447333" y="1013520"/>
            <a:ext cx="4485372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Average T2* percentage bias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2A0B94-13C8-0735-BF99-668E636A72C3}"/>
              </a:ext>
            </a:extLst>
          </p:cNvPr>
          <p:cNvSpPr/>
          <p:nvPr/>
        </p:nvSpPr>
        <p:spPr>
          <a:xfrm>
            <a:off x="1812563" y="1798983"/>
            <a:ext cx="3180521" cy="3806687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839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98C76D-B31D-0D2A-0016-3C586CD25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Computer Simulation</a:t>
            </a:r>
          </a:p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4A528A4-15F2-4988-0B7D-7525762A493F}"/>
              </a:ext>
            </a:extLst>
          </p:cNvPr>
          <p:cNvSpPr txBox="1">
            <a:spLocks/>
          </p:cNvSpPr>
          <p:nvPr/>
        </p:nvSpPr>
        <p:spPr>
          <a:xfrm>
            <a:off x="429689" y="1265663"/>
            <a:ext cx="9211267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Optimal ka-SPGR percentage bias and standard deviation </a:t>
            </a:r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12067837-29CB-EDBA-20D1-A3304EFE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875735"/>
            <a:ext cx="3727174" cy="3727174"/>
          </a:xfrm>
          <a:prstGeom prst="rect">
            <a:avLst/>
          </a:prstGeom>
        </p:spPr>
      </p:pic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5C478C53-3C32-4122-7016-C9C4EC1F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6" y="1875735"/>
            <a:ext cx="3727174" cy="37271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DF77A8-BB17-04B3-4194-913053B29883}"/>
              </a:ext>
            </a:extLst>
          </p:cNvPr>
          <p:cNvSpPr txBox="1">
            <a:spLocks/>
          </p:cNvSpPr>
          <p:nvPr/>
        </p:nvSpPr>
        <p:spPr>
          <a:xfrm>
            <a:off x="5186069" y="5720136"/>
            <a:ext cx="2777337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N = 12, TR = 6ms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088D775-D48A-7AB3-7F53-B5D3603C36F8}"/>
              </a:ext>
            </a:extLst>
          </p:cNvPr>
          <p:cNvSpPr txBox="1">
            <a:spLocks/>
          </p:cNvSpPr>
          <p:nvPr/>
        </p:nvSpPr>
        <p:spPr>
          <a:xfrm>
            <a:off x="1180596" y="5720137"/>
            <a:ext cx="2777337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N = 7, TR = 6ms</a:t>
            </a:r>
          </a:p>
        </p:txBody>
      </p:sp>
    </p:spTree>
    <p:extLst>
      <p:ext uri="{BB962C8B-B14F-4D97-AF65-F5344CB8AC3E}">
        <p14:creationId xmlns:p14="http://schemas.microsoft.com/office/powerpoint/2010/main" val="1271550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3731407"/>
            <a:ext cx="3723021" cy="9698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810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62EB42-772A-F76F-54B7-C77910FA6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Practical MRI Scan</a:t>
            </a:r>
          </a:p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B5819117-5682-A6F8-D866-605FE4309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23" t="8950" r="1058"/>
          <a:stretch/>
        </p:blipFill>
        <p:spPr>
          <a:xfrm>
            <a:off x="138941" y="3736777"/>
            <a:ext cx="4391025" cy="2676235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DFA8D00-2661-67EA-B247-2A5FE497C61B}"/>
              </a:ext>
            </a:extLst>
          </p:cNvPr>
          <p:cNvSpPr/>
          <p:nvPr/>
        </p:nvSpPr>
        <p:spPr>
          <a:xfrm>
            <a:off x="3797453" y="966562"/>
            <a:ext cx="4226682" cy="1508225"/>
          </a:xfrm>
          <a:custGeom>
            <a:avLst/>
            <a:gdLst>
              <a:gd name="connsiteX0" fmla="*/ 0 w 2912166"/>
              <a:gd name="connsiteY0" fmla="*/ 0 h 1848679"/>
              <a:gd name="connsiteX1" fmla="*/ 278296 w 2912166"/>
              <a:gd name="connsiteY1" fmla="*/ 506896 h 1848679"/>
              <a:gd name="connsiteX2" fmla="*/ 536713 w 2912166"/>
              <a:gd name="connsiteY2" fmla="*/ 904461 h 1848679"/>
              <a:gd name="connsiteX3" fmla="*/ 934279 w 2912166"/>
              <a:gd name="connsiteY3" fmla="*/ 1302026 h 1848679"/>
              <a:gd name="connsiteX4" fmla="*/ 1401418 w 2912166"/>
              <a:gd name="connsiteY4" fmla="*/ 1610139 h 1848679"/>
              <a:gd name="connsiteX5" fmla="*/ 1838739 w 2912166"/>
              <a:gd name="connsiteY5" fmla="*/ 1739348 h 1848679"/>
              <a:gd name="connsiteX6" fmla="*/ 2256183 w 2912166"/>
              <a:gd name="connsiteY6" fmla="*/ 1808922 h 1848679"/>
              <a:gd name="connsiteX7" fmla="*/ 2623931 w 2912166"/>
              <a:gd name="connsiteY7" fmla="*/ 1828800 h 1848679"/>
              <a:gd name="connsiteX8" fmla="*/ 2912166 w 2912166"/>
              <a:gd name="connsiteY8" fmla="*/ 1848679 h 184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66" h="1848679">
                <a:moveTo>
                  <a:pt x="0" y="0"/>
                </a:moveTo>
                <a:cubicBezTo>
                  <a:pt x="94422" y="178076"/>
                  <a:pt x="188844" y="356153"/>
                  <a:pt x="278296" y="506896"/>
                </a:cubicBezTo>
                <a:cubicBezTo>
                  <a:pt x="367748" y="657640"/>
                  <a:pt x="427383" y="771939"/>
                  <a:pt x="536713" y="904461"/>
                </a:cubicBezTo>
                <a:cubicBezTo>
                  <a:pt x="646043" y="1036983"/>
                  <a:pt x="790162" y="1184413"/>
                  <a:pt x="934279" y="1302026"/>
                </a:cubicBezTo>
                <a:cubicBezTo>
                  <a:pt x="1078396" y="1419639"/>
                  <a:pt x="1250675" y="1537252"/>
                  <a:pt x="1401418" y="1610139"/>
                </a:cubicBezTo>
                <a:cubicBezTo>
                  <a:pt x="1552161" y="1683026"/>
                  <a:pt x="1696278" y="1706217"/>
                  <a:pt x="1838739" y="1739348"/>
                </a:cubicBezTo>
                <a:cubicBezTo>
                  <a:pt x="1981200" y="1772479"/>
                  <a:pt x="2125318" y="1794013"/>
                  <a:pt x="2256183" y="1808922"/>
                </a:cubicBezTo>
                <a:cubicBezTo>
                  <a:pt x="2387048" y="1823831"/>
                  <a:pt x="2623931" y="1828800"/>
                  <a:pt x="2623931" y="1828800"/>
                </a:cubicBezTo>
                <a:lnTo>
                  <a:pt x="2912166" y="1848679"/>
                </a:ln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78A88D7-573B-3BDB-968B-6CD73E65B578}"/>
              </a:ext>
            </a:extLst>
          </p:cNvPr>
          <p:cNvCxnSpPr>
            <a:cxnSpLocks/>
          </p:cNvCxnSpPr>
          <p:nvPr/>
        </p:nvCxnSpPr>
        <p:spPr>
          <a:xfrm flipH="1" flipV="1">
            <a:off x="3747376" y="756198"/>
            <a:ext cx="50077" cy="19924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DFA11F1-387C-59B2-7851-961C6AE4B5B4}"/>
              </a:ext>
            </a:extLst>
          </p:cNvPr>
          <p:cNvCxnSpPr>
            <a:cxnSpLocks/>
          </p:cNvCxnSpPr>
          <p:nvPr/>
        </p:nvCxnSpPr>
        <p:spPr>
          <a:xfrm>
            <a:off x="3797453" y="2748695"/>
            <a:ext cx="4470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379A7CCD-A736-3ED2-2679-B279C92AD20E}"/>
              </a:ext>
            </a:extLst>
          </p:cNvPr>
          <p:cNvSpPr/>
          <p:nvPr/>
        </p:nvSpPr>
        <p:spPr>
          <a:xfrm>
            <a:off x="4241180" y="1380307"/>
            <a:ext cx="82523" cy="825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F86A74C-8F0A-FDCE-D4E8-3034641E6915}"/>
              </a:ext>
            </a:extLst>
          </p:cNvPr>
          <p:cNvSpPr/>
          <p:nvPr/>
        </p:nvSpPr>
        <p:spPr>
          <a:xfrm>
            <a:off x="4854298" y="1866887"/>
            <a:ext cx="82523" cy="825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CC260BA-5125-B3C0-3187-C12F4A52E2BC}"/>
              </a:ext>
            </a:extLst>
          </p:cNvPr>
          <p:cNvSpPr/>
          <p:nvPr/>
        </p:nvSpPr>
        <p:spPr>
          <a:xfrm>
            <a:off x="5500634" y="2119991"/>
            <a:ext cx="82523" cy="825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B307DBC-20B1-29AF-A4F6-948D20B26087}"/>
              </a:ext>
            </a:extLst>
          </p:cNvPr>
          <p:cNvSpPr/>
          <p:nvPr/>
        </p:nvSpPr>
        <p:spPr>
          <a:xfrm>
            <a:off x="7002934" y="2423336"/>
            <a:ext cx="82523" cy="825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E4C23ED-71C8-CB14-6566-C53CD8FA4650}"/>
                  </a:ext>
                </a:extLst>
              </p:cNvPr>
              <p:cNvSpPr txBox="1"/>
              <p:nvPr/>
            </p:nvSpPr>
            <p:spPr>
              <a:xfrm>
                <a:off x="5747659" y="659870"/>
                <a:ext cx="2060678" cy="49398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𝑇𝐸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den>
                          </m:f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E4C23ED-71C8-CB14-6566-C53CD8FA4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59" y="659870"/>
                <a:ext cx="2060678" cy="493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AC2AA70D-E7AC-426D-8EBF-AD9CC8EB70AB}"/>
              </a:ext>
            </a:extLst>
          </p:cNvPr>
          <p:cNvSpPr txBox="1"/>
          <p:nvPr/>
        </p:nvSpPr>
        <p:spPr>
          <a:xfrm>
            <a:off x="5391941" y="3478657"/>
            <a:ext cx="281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</a:rPr>
              <a:t>Multi-echo SPGR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59574-C5AD-CAF4-11C9-6902C98482AF}"/>
              </a:ext>
            </a:extLst>
          </p:cNvPr>
          <p:cNvSpPr txBox="1"/>
          <p:nvPr/>
        </p:nvSpPr>
        <p:spPr>
          <a:xfrm>
            <a:off x="932662" y="3431006"/>
            <a:ext cx="281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N-periodic ka-SPGR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A36F60-09FD-E047-0376-0105D529CD2F}"/>
              </a:ext>
            </a:extLst>
          </p:cNvPr>
          <p:cNvSpPr txBox="1"/>
          <p:nvPr/>
        </p:nvSpPr>
        <p:spPr>
          <a:xfrm>
            <a:off x="7860355" y="2713679"/>
            <a:ext cx="124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Time</a:t>
            </a:r>
            <a:endParaRPr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2B84DF-489A-EC4C-8DD0-48C1F5C47CF0}"/>
              </a:ext>
            </a:extLst>
          </p:cNvPr>
          <p:cNvSpPr txBox="1"/>
          <p:nvPr/>
        </p:nvSpPr>
        <p:spPr>
          <a:xfrm>
            <a:off x="3281011" y="638767"/>
            <a:ext cx="124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SI</a:t>
            </a:r>
            <a:endParaRPr lang="zh-CN" altLang="en-US" sz="1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0DC253-F81B-CBCE-6DB3-E2707E96BCFB}"/>
              </a:ext>
            </a:extLst>
          </p:cNvPr>
          <p:cNvSpPr txBox="1"/>
          <p:nvPr/>
        </p:nvSpPr>
        <p:spPr>
          <a:xfrm>
            <a:off x="3934876" y="3153304"/>
            <a:ext cx="69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</a:rPr>
              <a:t>TE</a:t>
            </a:r>
            <a:r>
              <a:rPr lang="en-US" altLang="zh-CN" sz="105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5A99208-6F8B-73E9-6B83-37E5F9DA3A49}"/>
              </a:ext>
            </a:extLst>
          </p:cNvPr>
          <p:cNvSpPr txBox="1"/>
          <p:nvPr/>
        </p:nvSpPr>
        <p:spPr>
          <a:xfrm>
            <a:off x="4526556" y="3151815"/>
            <a:ext cx="69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</a:rPr>
              <a:t>TE</a:t>
            </a:r>
            <a:r>
              <a:rPr lang="en-US" altLang="zh-CN" sz="1100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F592C1C-CA15-DF44-59BA-4C1A7F191481}"/>
              </a:ext>
            </a:extLst>
          </p:cNvPr>
          <p:cNvSpPr txBox="1"/>
          <p:nvPr/>
        </p:nvSpPr>
        <p:spPr>
          <a:xfrm>
            <a:off x="5264389" y="3153304"/>
            <a:ext cx="69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</a:rPr>
              <a:t>TE</a:t>
            </a:r>
            <a:r>
              <a:rPr lang="en-US" altLang="zh-CN" sz="11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347F441-7A66-513F-6625-D2F4F29739EE}"/>
              </a:ext>
            </a:extLst>
          </p:cNvPr>
          <p:cNvCxnSpPr>
            <a:cxnSpLocks/>
          </p:cNvCxnSpPr>
          <p:nvPr/>
        </p:nvCxnSpPr>
        <p:spPr>
          <a:xfrm>
            <a:off x="4268198" y="1454353"/>
            <a:ext cx="10628" cy="1265653"/>
          </a:xfrm>
          <a:prstGeom prst="line">
            <a:avLst/>
          </a:prstGeom>
          <a:ln w="635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2CA83D4-97E8-A8D5-FCC6-D235A7E16F3F}"/>
              </a:ext>
            </a:extLst>
          </p:cNvPr>
          <p:cNvCxnSpPr>
            <a:cxnSpLocks/>
          </p:cNvCxnSpPr>
          <p:nvPr/>
        </p:nvCxnSpPr>
        <p:spPr>
          <a:xfrm>
            <a:off x="4888404" y="1959420"/>
            <a:ext cx="5314" cy="760586"/>
          </a:xfrm>
          <a:prstGeom prst="line">
            <a:avLst/>
          </a:prstGeom>
          <a:ln w="635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E03D41B-EDFA-132E-7A0A-A71184DF6574}"/>
              </a:ext>
            </a:extLst>
          </p:cNvPr>
          <p:cNvCxnSpPr>
            <a:cxnSpLocks/>
          </p:cNvCxnSpPr>
          <p:nvPr/>
        </p:nvCxnSpPr>
        <p:spPr>
          <a:xfrm flipH="1">
            <a:off x="5541895" y="2202514"/>
            <a:ext cx="3146" cy="546181"/>
          </a:xfrm>
          <a:prstGeom prst="line">
            <a:avLst/>
          </a:prstGeom>
          <a:ln w="635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9352B47-4A33-240D-FE0D-B1866E49CD9A}"/>
              </a:ext>
            </a:extLst>
          </p:cNvPr>
          <p:cNvCxnSpPr>
            <a:cxnSpLocks/>
          </p:cNvCxnSpPr>
          <p:nvPr/>
        </p:nvCxnSpPr>
        <p:spPr>
          <a:xfrm flipH="1">
            <a:off x="7034438" y="2491401"/>
            <a:ext cx="9757" cy="278351"/>
          </a:xfrm>
          <a:prstGeom prst="line">
            <a:avLst/>
          </a:prstGeom>
          <a:ln w="635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2CF6357-90E0-0C02-5471-08045C75BA16}"/>
              </a:ext>
            </a:extLst>
          </p:cNvPr>
          <p:cNvSpPr txBox="1"/>
          <p:nvPr/>
        </p:nvSpPr>
        <p:spPr>
          <a:xfrm>
            <a:off x="3934876" y="2827797"/>
            <a:ext cx="69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TE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B5A9329-1651-2DE4-5A3D-E3D2C0CBCAB6}"/>
              </a:ext>
            </a:extLst>
          </p:cNvPr>
          <p:cNvSpPr txBox="1"/>
          <p:nvPr/>
        </p:nvSpPr>
        <p:spPr>
          <a:xfrm>
            <a:off x="4577457" y="2827797"/>
            <a:ext cx="95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TE + TR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6C07442-7E6D-8FE7-BB22-0CFA50A27990}"/>
              </a:ext>
            </a:extLst>
          </p:cNvPr>
          <p:cNvSpPr txBox="1"/>
          <p:nvPr/>
        </p:nvSpPr>
        <p:spPr>
          <a:xfrm>
            <a:off x="6696871" y="3134053"/>
            <a:ext cx="69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</a:rPr>
              <a:t>TE</a:t>
            </a:r>
            <a:r>
              <a:rPr lang="en-US" altLang="zh-CN" sz="1100" b="1" dirty="0">
                <a:solidFill>
                  <a:schemeClr val="accent5">
                    <a:lumMod val="75000"/>
                  </a:schemeClr>
                </a:solidFill>
              </a:rPr>
              <a:t>N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D2AA21C-1AB4-54A1-32B5-5D5E6AC8C991}"/>
              </a:ext>
            </a:extLst>
          </p:cNvPr>
          <p:cNvSpPr txBox="1"/>
          <p:nvPr/>
        </p:nvSpPr>
        <p:spPr>
          <a:xfrm>
            <a:off x="5356057" y="2819916"/>
            <a:ext cx="95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TE + 2TR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591852E-28FE-2994-6C94-A7E2913EEAD9}"/>
              </a:ext>
            </a:extLst>
          </p:cNvPr>
          <p:cNvSpPr txBox="1"/>
          <p:nvPr/>
        </p:nvSpPr>
        <p:spPr>
          <a:xfrm>
            <a:off x="6777998" y="2782916"/>
            <a:ext cx="135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TE + (N-1)TR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46" name="图片 45" descr="表格&#10;&#10;描述已自动生成">
            <a:extLst>
              <a:ext uri="{FF2B5EF4-FFF2-40B4-BE49-F238E27FC236}">
                <a16:creationId xmlns:a16="http://schemas.microsoft.com/office/drawing/2014/main" id="{182BD2CB-C190-8E0D-DF76-9075284BD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" t="8950" r="53375" b="18648"/>
          <a:stretch/>
        </p:blipFill>
        <p:spPr>
          <a:xfrm>
            <a:off x="4857261" y="3738783"/>
            <a:ext cx="4121731" cy="2128135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40D7A51C-9B2C-CC02-54AF-3761B696A7C9}"/>
              </a:ext>
            </a:extLst>
          </p:cNvPr>
          <p:cNvSpPr txBox="1"/>
          <p:nvPr/>
        </p:nvSpPr>
        <p:spPr>
          <a:xfrm>
            <a:off x="5667331" y="2400882"/>
            <a:ext cx="135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……</a:t>
            </a:r>
            <a:endParaRPr lang="zh-CN" altLang="en-US" sz="14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E4E81A5-1522-125F-F44F-7919C716F480}"/>
              </a:ext>
            </a:extLst>
          </p:cNvPr>
          <p:cNvSpPr txBox="1"/>
          <p:nvPr/>
        </p:nvSpPr>
        <p:spPr>
          <a:xfrm>
            <a:off x="5935888" y="2743930"/>
            <a:ext cx="135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……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C956A08-5851-C3EF-AFC4-0D3C334578CD}"/>
              </a:ext>
            </a:extLst>
          </p:cNvPr>
          <p:cNvSpPr txBox="1"/>
          <p:nvPr/>
        </p:nvSpPr>
        <p:spPr>
          <a:xfrm>
            <a:off x="5947186" y="3086423"/>
            <a:ext cx="135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</a:rPr>
              <a:t>……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AF2695D-7264-1B6E-4F65-2C39510A609B}"/>
                  </a:ext>
                </a:extLst>
              </p:cNvPr>
              <p:cNvSpPr txBox="1"/>
              <p:nvPr/>
            </p:nvSpPr>
            <p:spPr>
              <a:xfrm>
                <a:off x="5747659" y="1359791"/>
                <a:ext cx="2060678" cy="493981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𝑇𝐸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den>
                          </m:f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AF2695D-7264-1B6E-4F65-2C39510A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59" y="1359791"/>
                <a:ext cx="2060678" cy="493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图片 51" descr="图片包含 桌子, 小, 前, 玻璃&#10;&#10;描述已自动生成">
            <a:extLst>
              <a:ext uri="{FF2B5EF4-FFF2-40B4-BE49-F238E27FC236}">
                <a16:creationId xmlns:a16="http://schemas.microsoft.com/office/drawing/2014/main" id="{C53BE53D-A462-E9C4-0CB7-8309D290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4" y="1085540"/>
            <a:ext cx="1623119" cy="1623119"/>
          </a:xfrm>
          <a:prstGeom prst="rect">
            <a:avLst/>
          </a:prstGeom>
        </p:spPr>
      </p:pic>
      <p:pic>
        <p:nvPicPr>
          <p:cNvPr id="54" name="图片 53" descr="黑暗里有星球&#10;&#10;中度可信度描述已自动生成">
            <a:extLst>
              <a:ext uri="{FF2B5EF4-FFF2-40B4-BE49-F238E27FC236}">
                <a16:creationId xmlns:a16="http://schemas.microsoft.com/office/drawing/2014/main" id="{39767D56-5726-A713-EE8B-D49C67C61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582" y="1103408"/>
            <a:ext cx="1587382" cy="158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14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62EB42-772A-F76F-54B7-C77910FA6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Practical MRI Scan</a:t>
            </a:r>
          </a:p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FCFB3803-C98D-635B-2F8B-C774A9BC58DC}"/>
              </a:ext>
            </a:extLst>
          </p:cNvPr>
          <p:cNvSpPr txBox="1">
            <a:spLocks/>
          </p:cNvSpPr>
          <p:nvPr/>
        </p:nvSpPr>
        <p:spPr>
          <a:xfrm>
            <a:off x="521693" y="4646018"/>
            <a:ext cx="1940775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000" dirty="0"/>
              <a:t>Gold-standard</a:t>
            </a:r>
          </a:p>
        </p:txBody>
      </p:sp>
      <p:pic>
        <p:nvPicPr>
          <p:cNvPr id="4" name="图片 3" descr="图形用户界面&#10;&#10;低可信度描述已自动生成">
            <a:extLst>
              <a:ext uri="{FF2B5EF4-FFF2-40B4-BE49-F238E27FC236}">
                <a16:creationId xmlns:a16="http://schemas.microsoft.com/office/drawing/2014/main" id="{A469DC3E-9C75-1DF9-B1DE-45EDFFB3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1" t="19206" r="25711" b="19096"/>
          <a:stretch/>
        </p:blipFill>
        <p:spPr>
          <a:xfrm>
            <a:off x="211145" y="1849496"/>
            <a:ext cx="2561872" cy="2579420"/>
          </a:xfrm>
          <a:prstGeom prst="rect">
            <a:avLst/>
          </a:prstGeom>
        </p:spPr>
      </p:pic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7ECDC6FB-70D4-ED6A-4853-9D463BDCB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6" t="18579" r="25867" b="19724"/>
          <a:stretch/>
        </p:blipFill>
        <p:spPr>
          <a:xfrm>
            <a:off x="5848577" y="1861811"/>
            <a:ext cx="2561872" cy="2579421"/>
          </a:xfrm>
          <a:prstGeom prst="rect">
            <a:avLst/>
          </a:prstGeom>
        </p:spPr>
      </p:pic>
      <p:pic>
        <p:nvPicPr>
          <p:cNvPr id="9" name="图片 8" descr="图片包含 图形用户界面&#10;&#10;描述已自动生成">
            <a:extLst>
              <a:ext uri="{FF2B5EF4-FFF2-40B4-BE49-F238E27FC236}">
                <a16:creationId xmlns:a16="http://schemas.microsoft.com/office/drawing/2014/main" id="{01A58946-6D75-A2D9-8B7B-8558EA5D9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30" t="18674" r="25393" b="19628"/>
          <a:stretch/>
        </p:blipFill>
        <p:spPr>
          <a:xfrm>
            <a:off x="3029861" y="1849496"/>
            <a:ext cx="2561872" cy="257942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7D22448-E7D6-D5D9-F966-024FFC0B6159}"/>
              </a:ext>
            </a:extLst>
          </p:cNvPr>
          <p:cNvSpPr txBox="1">
            <a:spLocks/>
          </p:cNvSpPr>
          <p:nvPr/>
        </p:nvSpPr>
        <p:spPr>
          <a:xfrm>
            <a:off x="354661" y="1277089"/>
            <a:ext cx="5350400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Quantitative T2* mapping images</a:t>
            </a:r>
          </a:p>
        </p:txBody>
      </p:sp>
      <p:pic>
        <p:nvPicPr>
          <p:cNvPr id="11" name="图片 10" descr="图片包含 图形用户界面&#10;&#10;描述已自动生成">
            <a:extLst>
              <a:ext uri="{FF2B5EF4-FFF2-40B4-BE49-F238E27FC236}">
                <a16:creationId xmlns:a16="http://schemas.microsoft.com/office/drawing/2014/main" id="{A7ED419B-51D2-7698-DD07-045B72DD7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93" t="9497" r="11012" b="10625"/>
          <a:stretch/>
        </p:blipFill>
        <p:spPr>
          <a:xfrm>
            <a:off x="8529718" y="1849496"/>
            <a:ext cx="522407" cy="3339547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78E6B4A6-278B-22BD-F76E-CE42CD002ED6}"/>
              </a:ext>
            </a:extLst>
          </p:cNvPr>
          <p:cNvSpPr txBox="1">
            <a:spLocks/>
          </p:cNvSpPr>
          <p:nvPr/>
        </p:nvSpPr>
        <p:spPr>
          <a:xfrm>
            <a:off x="3112007" y="4638047"/>
            <a:ext cx="2561872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000" dirty="0"/>
              <a:t>7-periodic ka-SPGR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200F086-0F40-2E4A-091F-420A5C8D26AB}"/>
              </a:ext>
            </a:extLst>
          </p:cNvPr>
          <p:cNvSpPr txBox="1">
            <a:spLocks/>
          </p:cNvSpPr>
          <p:nvPr/>
        </p:nvSpPr>
        <p:spPr>
          <a:xfrm>
            <a:off x="5793148" y="4646018"/>
            <a:ext cx="2967432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000" dirty="0"/>
              <a:t>12-periodic ka-SPGR</a:t>
            </a:r>
          </a:p>
        </p:txBody>
      </p:sp>
    </p:spTree>
    <p:extLst>
      <p:ext uri="{BB962C8B-B14F-4D97-AF65-F5344CB8AC3E}">
        <p14:creationId xmlns:p14="http://schemas.microsoft.com/office/powerpoint/2010/main" val="273748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62EB42-772A-F76F-54B7-C77910FA6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Practical MRI Scan</a:t>
            </a:r>
          </a:p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9DD3F0F-3344-ED7F-D6A1-15612CA3B6ED}"/>
              </a:ext>
            </a:extLst>
          </p:cNvPr>
          <p:cNvSpPr txBox="1">
            <a:spLocks/>
          </p:cNvSpPr>
          <p:nvPr/>
        </p:nvSpPr>
        <p:spPr>
          <a:xfrm>
            <a:off x="1918254" y="992882"/>
            <a:ext cx="3569787" cy="4213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T2* percentage error</a:t>
            </a:r>
            <a:endParaRPr lang="en-US" sz="2400" dirty="0"/>
          </a:p>
        </p:txBody>
      </p:sp>
      <p:pic>
        <p:nvPicPr>
          <p:cNvPr id="13" name="图片 12" descr="图表, 散点图&#10;&#10;描述已自动生成">
            <a:extLst>
              <a:ext uri="{FF2B5EF4-FFF2-40B4-BE49-F238E27FC236}">
                <a16:creationId xmlns:a16="http://schemas.microsoft.com/office/drawing/2014/main" id="{970AFCAA-0AA9-059A-B491-FEDACD988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" r="6495"/>
          <a:stretch/>
        </p:blipFill>
        <p:spPr>
          <a:xfrm>
            <a:off x="1185404" y="1516949"/>
            <a:ext cx="4393096" cy="1912051"/>
          </a:xfrm>
          <a:prstGeom prst="rect">
            <a:avLst/>
          </a:prstGeom>
        </p:spPr>
      </p:pic>
      <p:pic>
        <p:nvPicPr>
          <p:cNvPr id="15" name="图片 14" descr="图表, 散点图&#10;&#10;描述已自动生成">
            <a:extLst>
              <a:ext uri="{FF2B5EF4-FFF2-40B4-BE49-F238E27FC236}">
                <a16:creationId xmlns:a16="http://schemas.microsoft.com/office/drawing/2014/main" id="{9DC7A0A1-9728-E417-E8DE-9C5C867C1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6" r="6495"/>
          <a:stretch/>
        </p:blipFill>
        <p:spPr>
          <a:xfrm>
            <a:off x="1185404" y="4025006"/>
            <a:ext cx="4393096" cy="1912051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54908C5C-90DE-CFF2-2D52-2890234C4BE4}"/>
              </a:ext>
            </a:extLst>
          </p:cNvPr>
          <p:cNvSpPr txBox="1">
            <a:spLocks/>
          </p:cNvSpPr>
          <p:nvPr/>
        </p:nvSpPr>
        <p:spPr>
          <a:xfrm>
            <a:off x="69575" y="2121790"/>
            <a:ext cx="1115829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b="0" dirty="0"/>
              <a:t>N = 7</a:t>
            </a:r>
            <a:endParaRPr lang="en-US" sz="2400" b="0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C663F1DC-26D8-F89D-3F2E-20A285DBD940}"/>
              </a:ext>
            </a:extLst>
          </p:cNvPr>
          <p:cNvSpPr txBox="1">
            <a:spLocks/>
          </p:cNvSpPr>
          <p:nvPr/>
        </p:nvSpPr>
        <p:spPr>
          <a:xfrm>
            <a:off x="34787" y="4530915"/>
            <a:ext cx="1185404" cy="5224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b="0" dirty="0"/>
              <a:t>N = 12</a:t>
            </a:r>
            <a:endParaRPr lang="en-US" sz="2400" b="0" dirty="0"/>
          </a:p>
        </p:txBody>
      </p:sp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FDAC6D7C-606F-CFEB-43AA-940FC896A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560" y="1384934"/>
            <a:ext cx="2350924" cy="2350924"/>
          </a:xfrm>
          <a:prstGeom prst="rect">
            <a:avLst/>
          </a:prstGeom>
        </p:spPr>
      </p:pic>
      <p:pic>
        <p:nvPicPr>
          <p:cNvPr id="19" name="图片 18" descr="图表, 条形图&#10;&#10;描述已自动生成">
            <a:extLst>
              <a:ext uri="{FF2B5EF4-FFF2-40B4-BE49-F238E27FC236}">
                <a16:creationId xmlns:a16="http://schemas.microsoft.com/office/drawing/2014/main" id="{AEA2C31A-86CE-D081-4A3D-88732A4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560" y="3877922"/>
            <a:ext cx="2350924" cy="2350924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FCFB3803-C98D-635B-2F8B-C774A9BC58DC}"/>
              </a:ext>
            </a:extLst>
          </p:cNvPr>
          <p:cNvSpPr txBox="1">
            <a:spLocks/>
          </p:cNvSpPr>
          <p:nvPr/>
        </p:nvSpPr>
        <p:spPr>
          <a:xfrm>
            <a:off x="5612966" y="989300"/>
            <a:ext cx="3063897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Effective T2* SNR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518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4637098"/>
            <a:ext cx="3844888" cy="3573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816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6744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500A75-3700-8CDB-103B-8A87B867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B4660C3-B70D-9230-8C2D-A113454A0589}"/>
              </a:ext>
            </a:extLst>
          </p:cNvPr>
          <p:cNvSpPr txBox="1">
            <a:spLocks/>
          </p:cNvSpPr>
          <p:nvPr/>
        </p:nvSpPr>
        <p:spPr>
          <a:xfrm>
            <a:off x="354660" y="1277090"/>
            <a:ext cx="6910844" cy="29569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Conclusion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Optimal ka-SPGR:</a:t>
            </a:r>
          </a:p>
          <a:p>
            <a:r>
              <a:rPr lang="en-US" altLang="zh-CN" sz="2400" b="0" dirty="0"/>
              <a:t>		7-periodic ka-SPGR TR = 6ms</a:t>
            </a:r>
          </a:p>
          <a:p>
            <a:r>
              <a:rPr lang="en-US" altLang="zh-CN" sz="2400" b="0" dirty="0"/>
              <a:t>		12-periodic ka-SPGR TR = 6ms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7-periodic is more efficient for PD detection.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12-periodic is more precise.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5845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500A75-3700-8CDB-103B-8A87B867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Limitation and Further </a:t>
            </a:r>
            <a:endParaRPr lang="zh-CN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B4660C3-B70D-9230-8C2D-A113454A0589}"/>
              </a:ext>
            </a:extLst>
          </p:cNvPr>
          <p:cNvSpPr txBox="1">
            <a:spLocks/>
          </p:cNvSpPr>
          <p:nvPr/>
        </p:nvSpPr>
        <p:spPr>
          <a:xfrm>
            <a:off x="354659" y="1277090"/>
            <a:ext cx="8252627" cy="37322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Limitation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Phantom misalign with substantia nigra tissue property (T1).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Large amounts of in vivo scan experiments are required to statistically prove the method for clinical use. </a:t>
            </a:r>
          </a:p>
          <a:p>
            <a:endParaRPr lang="en-US" altLang="zh-CN" sz="2400" b="0" dirty="0"/>
          </a:p>
          <a:p>
            <a:r>
              <a:rPr lang="en-US" altLang="zh-CN" sz="2400" dirty="0"/>
              <a:t>Further</a:t>
            </a:r>
          </a:p>
          <a:p>
            <a:r>
              <a:rPr lang="en-US" altLang="zh-CN" sz="2400" b="0" dirty="0"/>
              <a:t>The optimal parameters can be used to test motion robustness in vivo.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9760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zh-CN" sz="1400" dirty="0" err="1"/>
              <a:t>Brammerloh</a:t>
            </a:r>
            <a:r>
              <a:rPr lang="en-US" altLang="zh-CN" sz="1400" dirty="0"/>
              <a:t>, M., </a:t>
            </a:r>
            <a:r>
              <a:rPr lang="en-US" altLang="zh-CN" sz="1400" dirty="0" err="1"/>
              <a:t>Morawski</a:t>
            </a:r>
            <a:r>
              <a:rPr lang="en-US" altLang="zh-CN" sz="1400" dirty="0"/>
              <a:t>, M., Friedrich, I., Reinert, T., Lange, C., </a:t>
            </a:r>
            <a:r>
              <a:rPr lang="en-US" altLang="zh-CN" sz="1400" dirty="0" err="1"/>
              <a:t>Pelicon</a:t>
            </a:r>
            <a:r>
              <a:rPr lang="en-US" altLang="zh-CN" sz="1400" dirty="0"/>
              <a:t>, P., </a:t>
            </a:r>
            <a:r>
              <a:rPr lang="en-US" altLang="zh-CN" sz="1400" dirty="0" err="1"/>
              <a:t>Vavpetič</a:t>
            </a:r>
            <a:r>
              <a:rPr lang="en-US" altLang="zh-CN" sz="1400" dirty="0"/>
              <a:t>, P., </a:t>
            </a:r>
            <a:r>
              <a:rPr lang="en-US" altLang="zh-CN" sz="1400" dirty="0" err="1"/>
              <a:t>Jankuhn</a:t>
            </a:r>
            <a:r>
              <a:rPr lang="en-US" altLang="zh-CN" sz="1400" dirty="0"/>
              <a:t>, S., </a:t>
            </a:r>
            <a:r>
              <a:rPr lang="en-US" altLang="zh-CN" sz="1400" dirty="0" err="1"/>
              <a:t>Jäger</a:t>
            </a:r>
            <a:r>
              <a:rPr lang="en-US" altLang="zh-CN" sz="1400" dirty="0"/>
              <a:t>, C., Alkemade, A., </a:t>
            </a:r>
            <a:r>
              <a:rPr lang="en-US" altLang="zh-CN" sz="1400" dirty="0" err="1"/>
              <a:t>Balesar</a:t>
            </a:r>
            <a:r>
              <a:rPr lang="en-US" altLang="zh-CN" sz="1400" dirty="0"/>
              <a:t>, R., Pine, K., </a:t>
            </a:r>
            <a:r>
              <a:rPr lang="en-US" altLang="zh-CN" sz="1400" dirty="0" err="1"/>
              <a:t>Gavriilidis</a:t>
            </a:r>
            <a:r>
              <a:rPr lang="en-US" altLang="zh-CN" sz="1400" dirty="0"/>
              <a:t>, F., </a:t>
            </a:r>
            <a:r>
              <a:rPr lang="en-US" altLang="zh-CN" sz="1400" dirty="0" err="1"/>
              <a:t>Trampel</a:t>
            </a:r>
            <a:r>
              <a:rPr lang="en-US" altLang="zh-CN" sz="1400" dirty="0"/>
              <a:t>, R., Reimer, E., Arendt, T., Weiskopf, N., &amp; </a:t>
            </a:r>
            <a:r>
              <a:rPr lang="en-US" altLang="zh-CN" sz="1400" dirty="0" err="1"/>
              <a:t>Kirilina</a:t>
            </a:r>
            <a:r>
              <a:rPr lang="en-US" altLang="zh-CN" sz="1400" dirty="0"/>
              <a:t>, E. (2021). Measuring the iron content of dopaminergic neurons in substantia nigra with MRI relaxometry. </a:t>
            </a:r>
            <a:r>
              <a:rPr lang="en-US" altLang="zh-CN" sz="1400" i="1" dirty="0" err="1"/>
              <a:t>NeuroImage</a:t>
            </a:r>
            <a:r>
              <a:rPr lang="en-US" altLang="zh-CN" sz="1400" dirty="0"/>
              <a:t>, </a:t>
            </a:r>
            <a:r>
              <a:rPr lang="en-US" altLang="zh-CN" sz="1400" i="1" dirty="0"/>
              <a:t>239</a:t>
            </a:r>
            <a:r>
              <a:rPr lang="en-US" altLang="zh-CN" sz="1400" dirty="0"/>
              <a:t>. </a:t>
            </a:r>
            <a:r>
              <a:rPr lang="en-US" altLang="zh-CN" sz="1400" dirty="0">
                <a:hlinkClick r:id="rId2"/>
              </a:rPr>
              <a:t>https://doi.org/10.1016/j.neuroimage.2021.118255</a:t>
            </a:r>
            <a:endParaRPr lang="en-US" altLang="zh-CN" sz="1400" dirty="0"/>
          </a:p>
          <a:p>
            <a:pPr>
              <a:buFont typeface="+mj-lt"/>
              <a:buAutoNum type="arabicPeriod"/>
            </a:pPr>
            <a:r>
              <a:rPr lang="en-US" altLang="zh-CN" sz="1400" dirty="0"/>
              <a:t>Holdsworth, S. J., Rahimi, M. S., Ni, W. W., </a:t>
            </a:r>
            <a:r>
              <a:rPr lang="en-US" altLang="zh-CN" sz="1400" dirty="0" err="1"/>
              <a:t>Zaharchuk</a:t>
            </a:r>
            <a:r>
              <a:rPr lang="en-US" altLang="zh-CN" sz="1400" dirty="0"/>
              <a:t>, G., &amp; Moseley, M. E. (2016). Amplified magnetic resonance imaging (</a:t>
            </a:r>
            <a:r>
              <a:rPr lang="en-US" altLang="zh-CN" sz="1400" dirty="0" err="1"/>
              <a:t>aMRI</a:t>
            </a:r>
            <a:r>
              <a:rPr lang="en-US" altLang="zh-CN" sz="1400" dirty="0"/>
              <a:t>). </a:t>
            </a:r>
            <a:r>
              <a:rPr lang="en-US" altLang="zh-CN" sz="1400" i="1" dirty="0"/>
              <a:t>Magnetic Resonance in Medicine</a:t>
            </a:r>
            <a:r>
              <a:rPr lang="en-US" altLang="zh-CN" sz="1400" dirty="0"/>
              <a:t>, </a:t>
            </a:r>
            <a:r>
              <a:rPr lang="en-US" altLang="zh-CN" sz="1400" i="1" dirty="0"/>
              <a:t>75</a:t>
            </a:r>
            <a:r>
              <a:rPr lang="en-US" altLang="zh-CN" sz="1400" dirty="0"/>
              <a:t>(6), 2245–2254. https://doi.org/10.1002/mrm.26142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Lally, P. J., </a:t>
            </a:r>
            <a:r>
              <a:rPr lang="en-US" altLang="zh-CN" sz="1400" dirty="0" err="1"/>
              <a:t>Chiew</a:t>
            </a:r>
            <a:r>
              <a:rPr lang="en-US" altLang="zh-CN" sz="1400" dirty="0"/>
              <a:t>, M., Matthews, P. M., Miller, K. L., &amp; Bangerter, N. K. (n.d.). </a:t>
            </a:r>
            <a:r>
              <a:rPr lang="en-US" altLang="zh-CN" sz="1400" i="1" dirty="0"/>
              <a:t>A motion-robust, short-TR alternative to multi-echo SPGR</a:t>
            </a:r>
            <a:r>
              <a:rPr lang="en-US" altLang="zh-CN" sz="1400" dirty="0"/>
              <a:t>.</a:t>
            </a:r>
          </a:p>
          <a:p>
            <a:pPr>
              <a:buFont typeface="+mj-lt"/>
              <a:buAutoNum type="arabicPeriod"/>
            </a:pPr>
            <a:endParaRPr lang="en-US" altLang="zh-CN" sz="1400" dirty="0"/>
          </a:p>
          <a:p>
            <a:pPr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72012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7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8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29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3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0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1902610"/>
            <a:ext cx="3723021" cy="3573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8786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7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CDD59ED-8273-9FE0-75F6-DBCC45773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627D1-0C3D-354E-5D68-7A0BEB354D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电脑屏幕的照片&#10;&#10;低可信度描述已自动生成">
            <a:extLst>
              <a:ext uri="{FF2B5EF4-FFF2-40B4-BE49-F238E27FC236}">
                <a16:creationId xmlns:a16="http://schemas.microsoft.com/office/drawing/2014/main" id="{9D3BDAB6-BB2A-F844-49BE-7D4FEED8E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96041" y="2265854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 descr="电脑屏幕的照片&#10;&#10;低可信度描述已自动生成">
            <a:extLst>
              <a:ext uri="{FF2B5EF4-FFF2-40B4-BE49-F238E27FC236}">
                <a16:creationId xmlns:a16="http://schemas.microsoft.com/office/drawing/2014/main" id="{3757477C-2A2F-02EC-E7C2-55ACD4F7D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248441" y="2418254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 descr="电脑屏幕的照片&#10;&#10;低可信度描述已自动生成">
            <a:extLst>
              <a:ext uri="{FF2B5EF4-FFF2-40B4-BE49-F238E27FC236}">
                <a16:creationId xmlns:a16="http://schemas.microsoft.com/office/drawing/2014/main" id="{2C5FCEE9-99AD-8CEA-8754-58989BF0D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400841" y="2570654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 descr="电脑屏幕的照片&#10;&#10;低可信度描述已自动生成">
            <a:extLst>
              <a:ext uri="{FF2B5EF4-FFF2-40B4-BE49-F238E27FC236}">
                <a16:creationId xmlns:a16="http://schemas.microsoft.com/office/drawing/2014/main" id="{250762F7-114B-3843-05C3-04AC9540B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553241" y="2723054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 descr="电脑屏幕的照片&#10;&#10;低可信度描述已自动生成">
            <a:extLst>
              <a:ext uri="{FF2B5EF4-FFF2-40B4-BE49-F238E27FC236}">
                <a16:creationId xmlns:a16="http://schemas.microsoft.com/office/drawing/2014/main" id="{CB1DB841-EB9F-BDED-2608-1FB1E7598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705641" y="2875454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9651C7-D840-AA34-9F25-E06886E5C222}"/>
              </a:ext>
            </a:extLst>
          </p:cNvPr>
          <p:cNvSpPr txBox="1"/>
          <p:nvPr/>
        </p:nvSpPr>
        <p:spPr>
          <a:xfrm>
            <a:off x="826130" y="2036774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0</a:t>
            </a:r>
            <a:endParaRPr lang="zh-CN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FE2A35-8F19-D7E8-0764-AF055814DB47}"/>
                  </a:ext>
                </a:extLst>
              </p:cNvPr>
              <p:cNvSpPr/>
              <p:nvPr/>
            </p:nvSpPr>
            <p:spPr>
              <a:xfrm>
                <a:off x="2690270" y="2390459"/>
                <a:ext cx="417550" cy="4848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b="1" i="1" dirty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FE2A35-8F19-D7E8-0764-AF055814D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270" y="2390459"/>
                <a:ext cx="417550" cy="484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25C5175F-6885-E917-A16F-2A0B273519B5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 flipV="1">
            <a:off x="3107820" y="1321379"/>
            <a:ext cx="815120" cy="1311512"/>
          </a:xfrm>
          <a:prstGeom prst="bentConnector3">
            <a:avLst>
              <a:gd name="adj1" fmla="val 126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D68BD21-791E-1CF2-F9C7-740D99F8E7E0}"/>
              </a:ext>
            </a:extLst>
          </p:cNvPr>
          <p:cNvSpPr txBox="1"/>
          <p:nvPr/>
        </p:nvSpPr>
        <p:spPr>
          <a:xfrm>
            <a:off x="3227319" y="1025983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0</a:t>
            </a:r>
            <a:endParaRPr lang="zh-CN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2F854D9-C6B7-7A76-FABD-E0A165C0FF71}"/>
                  </a:ext>
                </a:extLst>
              </p:cNvPr>
              <p:cNvSpPr txBox="1"/>
              <p:nvPr/>
            </p:nvSpPr>
            <p:spPr>
              <a:xfrm>
                <a:off x="1588586" y="1779906"/>
                <a:ext cx="1186317" cy="408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𝒊𝑭𝒏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2F854D9-C6B7-7A76-FABD-E0A165C0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586" y="1779906"/>
                <a:ext cx="1186317" cy="408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D4B9AF65-6EB3-75EA-0B3C-C36551AB041E}"/>
              </a:ext>
            </a:extLst>
          </p:cNvPr>
          <p:cNvSpPr txBox="1"/>
          <p:nvPr/>
        </p:nvSpPr>
        <p:spPr>
          <a:xfrm>
            <a:off x="1111197" y="1209847"/>
            <a:ext cx="1992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Correct for </a:t>
            </a:r>
          </a:p>
          <a:p>
            <a:pPr algn="ctr"/>
            <a:r>
              <a:rPr lang="en-US" altLang="zh-CN" sz="1600" b="1" dirty="0"/>
              <a:t>phase modulation </a:t>
            </a:r>
            <a:endParaRPr lang="zh-CN" altLang="en-US" sz="1600" b="1" dirty="0"/>
          </a:p>
        </p:txBody>
      </p:sp>
      <p:pic>
        <p:nvPicPr>
          <p:cNvPr id="34" name="图片 33" descr="灯光下有许多人&#10;&#10;低可信度描述已自动生成">
            <a:extLst>
              <a:ext uri="{FF2B5EF4-FFF2-40B4-BE49-F238E27FC236}">
                <a16:creationId xmlns:a16="http://schemas.microsoft.com/office/drawing/2014/main" id="{35C4D5AE-F51F-206A-21BC-5D3885E45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40" y="884915"/>
            <a:ext cx="921748" cy="872928"/>
          </a:xfrm>
          <a:prstGeom prst="rect">
            <a:avLst/>
          </a:prstGeom>
        </p:spPr>
      </p:pic>
      <p:pic>
        <p:nvPicPr>
          <p:cNvPr id="35" name="图片 34" descr="图片包含 游戏机, 星星, 水果, 夜空&#10;&#10;描述已自动生成">
            <a:extLst>
              <a:ext uri="{FF2B5EF4-FFF2-40B4-BE49-F238E27FC236}">
                <a16:creationId xmlns:a16="http://schemas.microsoft.com/office/drawing/2014/main" id="{59B40CC5-75D8-5F48-1209-DA1D59652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12" y="1855318"/>
            <a:ext cx="930403" cy="886922"/>
          </a:xfrm>
          <a:prstGeom prst="rect">
            <a:avLst/>
          </a:prstGeom>
        </p:spPr>
      </p:pic>
      <p:pic>
        <p:nvPicPr>
          <p:cNvPr id="36" name="图片 35" descr="夜空下的树&#10;&#10;低可信度描述已自动生成">
            <a:extLst>
              <a:ext uri="{FF2B5EF4-FFF2-40B4-BE49-F238E27FC236}">
                <a16:creationId xmlns:a16="http://schemas.microsoft.com/office/drawing/2014/main" id="{2F79F052-8B6C-3148-7FCC-9786368D31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39" y="2825777"/>
            <a:ext cx="953053" cy="881674"/>
          </a:xfrm>
          <a:prstGeom prst="rect">
            <a:avLst/>
          </a:prstGeom>
        </p:spPr>
      </p:pic>
      <p:pic>
        <p:nvPicPr>
          <p:cNvPr id="37" name="图片 36" descr="图片包含 游戏机, 星星, 夜空&#10;&#10;描述已自动生成">
            <a:extLst>
              <a:ext uri="{FF2B5EF4-FFF2-40B4-BE49-F238E27FC236}">
                <a16:creationId xmlns:a16="http://schemas.microsoft.com/office/drawing/2014/main" id="{89CEA1BF-5D83-E3EE-7456-7F5A6BA37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20" y="3810174"/>
            <a:ext cx="963172" cy="876426"/>
          </a:xfrm>
          <a:prstGeom prst="rect">
            <a:avLst/>
          </a:prstGeom>
        </p:spPr>
      </p:pic>
      <p:pic>
        <p:nvPicPr>
          <p:cNvPr id="38" name="图片 37" descr="图片包含 游戏机, 星星&#10;&#10;描述已自动生成">
            <a:extLst>
              <a:ext uri="{FF2B5EF4-FFF2-40B4-BE49-F238E27FC236}">
                <a16:creationId xmlns:a16="http://schemas.microsoft.com/office/drawing/2014/main" id="{59E76414-83A9-9705-F17A-977A68EAA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29" y="4775385"/>
            <a:ext cx="975857" cy="867679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EDE31850-BFE6-279B-53A5-97F00F5AD69C}"/>
              </a:ext>
            </a:extLst>
          </p:cNvPr>
          <p:cNvSpPr txBox="1"/>
          <p:nvPr/>
        </p:nvSpPr>
        <p:spPr>
          <a:xfrm>
            <a:off x="978530" y="2189174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1</a:t>
            </a:r>
            <a:endParaRPr lang="zh-CN" altLang="en-US" sz="16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B1350F9-E4BA-BE93-9209-2BB927696A72}"/>
              </a:ext>
            </a:extLst>
          </p:cNvPr>
          <p:cNvSpPr txBox="1"/>
          <p:nvPr/>
        </p:nvSpPr>
        <p:spPr>
          <a:xfrm>
            <a:off x="1130930" y="2341574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2</a:t>
            </a:r>
            <a:endParaRPr lang="zh-CN" altLang="en-US" sz="16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A8D16E6-4D4C-4E02-F35D-304329F26B01}"/>
              </a:ext>
            </a:extLst>
          </p:cNvPr>
          <p:cNvSpPr txBox="1"/>
          <p:nvPr/>
        </p:nvSpPr>
        <p:spPr>
          <a:xfrm>
            <a:off x="1283330" y="2493974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3</a:t>
            </a:r>
            <a:endParaRPr lang="zh-CN" altLang="en-US" sz="16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1AA8368-C582-FADB-633B-2B5C30600A37}"/>
              </a:ext>
            </a:extLst>
          </p:cNvPr>
          <p:cNvSpPr txBox="1"/>
          <p:nvPr/>
        </p:nvSpPr>
        <p:spPr>
          <a:xfrm>
            <a:off x="1435730" y="2646374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4</a:t>
            </a:r>
            <a:endParaRPr lang="zh-CN" altLang="en-US" sz="160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096EE34-D006-9A18-C4AD-E99D97F060E5}"/>
              </a:ext>
            </a:extLst>
          </p:cNvPr>
          <p:cNvSpPr txBox="1"/>
          <p:nvPr/>
        </p:nvSpPr>
        <p:spPr>
          <a:xfrm>
            <a:off x="3231647" y="1952187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1</a:t>
            </a:r>
            <a:endParaRPr lang="zh-CN" altLang="en-US" sz="16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FCE55D2-4B9E-4B77-DC44-4F6066235305}"/>
              </a:ext>
            </a:extLst>
          </p:cNvPr>
          <p:cNvSpPr txBox="1"/>
          <p:nvPr/>
        </p:nvSpPr>
        <p:spPr>
          <a:xfrm>
            <a:off x="3267721" y="2978177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2</a:t>
            </a:r>
            <a:endParaRPr lang="zh-CN" altLang="en-US" sz="1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B30DD1B-1F46-58EE-A2C9-0B0717528604}"/>
              </a:ext>
            </a:extLst>
          </p:cNvPr>
          <p:cNvSpPr txBox="1"/>
          <p:nvPr/>
        </p:nvSpPr>
        <p:spPr>
          <a:xfrm>
            <a:off x="3267720" y="3948648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3</a:t>
            </a:r>
            <a:endParaRPr lang="zh-CN" altLang="en-US" sz="16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346744-45E6-BABA-3153-12E56BCE4722}"/>
              </a:ext>
            </a:extLst>
          </p:cNvPr>
          <p:cNvSpPr txBox="1"/>
          <p:nvPr/>
        </p:nvSpPr>
        <p:spPr>
          <a:xfrm>
            <a:off x="3290705" y="4872569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4</a:t>
            </a:r>
            <a:endParaRPr lang="zh-CN" altLang="en-US" sz="1600" b="1" dirty="0"/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EC4D81DE-33E9-C29F-82EA-433EF682D971}"/>
              </a:ext>
            </a:extLst>
          </p:cNvPr>
          <p:cNvCxnSpPr>
            <a:stCxn id="20" idx="3"/>
            <a:endCxn id="36" idx="1"/>
          </p:cNvCxnSpPr>
          <p:nvPr/>
        </p:nvCxnSpPr>
        <p:spPr>
          <a:xfrm>
            <a:off x="3107820" y="2632891"/>
            <a:ext cx="815119" cy="633723"/>
          </a:xfrm>
          <a:prstGeom prst="bentConnector3">
            <a:avLst>
              <a:gd name="adj1" fmla="val 158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63C5B8C8-2950-8A6E-6881-146F4BECC7F0}"/>
              </a:ext>
            </a:extLst>
          </p:cNvPr>
          <p:cNvCxnSpPr>
            <a:stCxn id="20" idx="3"/>
            <a:endCxn id="37" idx="1"/>
          </p:cNvCxnSpPr>
          <p:nvPr/>
        </p:nvCxnSpPr>
        <p:spPr>
          <a:xfrm>
            <a:off x="3107820" y="2632891"/>
            <a:ext cx="805000" cy="1615496"/>
          </a:xfrm>
          <a:prstGeom prst="bentConnector3">
            <a:avLst>
              <a:gd name="adj1" fmla="val 143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13CCB0B1-263F-1D1D-03C3-FD11CE7759C9}"/>
              </a:ext>
            </a:extLst>
          </p:cNvPr>
          <p:cNvCxnSpPr>
            <a:stCxn id="20" idx="3"/>
            <a:endCxn id="38" idx="1"/>
          </p:cNvCxnSpPr>
          <p:nvPr/>
        </p:nvCxnSpPr>
        <p:spPr>
          <a:xfrm>
            <a:off x="3107820" y="2632891"/>
            <a:ext cx="812709" cy="2576334"/>
          </a:xfrm>
          <a:prstGeom prst="bentConnector3">
            <a:avLst>
              <a:gd name="adj1" fmla="val 135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D8391047-F28D-4122-E9F4-A84361FB2888}"/>
              </a:ext>
            </a:extLst>
          </p:cNvPr>
          <p:cNvCxnSpPr>
            <a:cxnSpLocks/>
            <a:stCxn id="20" idx="3"/>
            <a:endCxn id="35" idx="1"/>
          </p:cNvCxnSpPr>
          <p:nvPr/>
        </p:nvCxnSpPr>
        <p:spPr>
          <a:xfrm flipV="1">
            <a:off x="3107820" y="2298779"/>
            <a:ext cx="810792" cy="334112"/>
          </a:xfrm>
          <a:prstGeom prst="bentConnector3">
            <a:avLst>
              <a:gd name="adj1" fmla="val 124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821CCD4F-769A-4736-5988-7377398684B8}"/>
              </a:ext>
            </a:extLst>
          </p:cNvPr>
          <p:cNvCxnSpPr>
            <a:endCxn id="20" idx="1"/>
          </p:cNvCxnSpPr>
          <p:nvPr/>
        </p:nvCxnSpPr>
        <p:spPr>
          <a:xfrm>
            <a:off x="1528642" y="2189174"/>
            <a:ext cx="1161628" cy="443717"/>
          </a:xfrm>
          <a:prstGeom prst="bentConnector3">
            <a:avLst>
              <a:gd name="adj1" fmla="val 694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0FCD980F-08B9-4C1B-D17E-C8EF423BB3B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681042" y="2341574"/>
            <a:ext cx="1009228" cy="291317"/>
          </a:xfrm>
          <a:prstGeom prst="bentConnector3">
            <a:avLst>
              <a:gd name="adj1" fmla="val 6380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92D86B5F-F705-0C44-525A-0AB14F3AC5E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833442" y="2493974"/>
            <a:ext cx="856828" cy="138917"/>
          </a:xfrm>
          <a:prstGeom prst="bentConnector3">
            <a:avLst>
              <a:gd name="adj1" fmla="val 5711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98B97323-FF33-9FD5-FC80-C66027C23E66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885270" y="2632891"/>
            <a:ext cx="805000" cy="17710"/>
          </a:xfrm>
          <a:prstGeom prst="bentConnector3">
            <a:avLst>
              <a:gd name="adj1" fmla="val 6081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2C6E36E6-1A6B-B6EF-52CE-ECBAC45030C5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991945" y="2632891"/>
            <a:ext cx="698325" cy="21207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图片 99" descr="地上有许多星星&#10;&#10;低可信度描述已自动生成">
            <a:extLst>
              <a:ext uri="{FF2B5EF4-FFF2-40B4-BE49-F238E27FC236}">
                <a16:creationId xmlns:a16="http://schemas.microsoft.com/office/drawing/2014/main" id="{AE429237-74AF-A21A-A869-0B351FFE5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41" y="4811270"/>
            <a:ext cx="940294" cy="9065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1" name="图片 100" descr="图片包含 游戏机, 水果, 星星, 夜空&#10;&#10;描述已自动生成">
            <a:extLst>
              <a:ext uri="{FF2B5EF4-FFF2-40B4-BE49-F238E27FC236}">
                <a16:creationId xmlns:a16="http://schemas.microsoft.com/office/drawing/2014/main" id="{243016B0-3605-C0F3-BC57-D373C41850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878" y="3840799"/>
            <a:ext cx="938831" cy="8924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" name="图片 101" descr="夜空下的树&#10;&#10;低可信度描述已自动生成">
            <a:extLst>
              <a:ext uri="{FF2B5EF4-FFF2-40B4-BE49-F238E27FC236}">
                <a16:creationId xmlns:a16="http://schemas.microsoft.com/office/drawing/2014/main" id="{DEC5FC3C-CA06-BF11-8060-D3048E9BB1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54" y="2870328"/>
            <a:ext cx="934444" cy="8924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3" name="图片 102" descr="图片包含 游戏机, 星星, 夜空&#10;&#10;描述已自动生成">
            <a:extLst>
              <a:ext uri="{FF2B5EF4-FFF2-40B4-BE49-F238E27FC236}">
                <a16:creationId xmlns:a16="http://schemas.microsoft.com/office/drawing/2014/main" id="{BC20A25E-77AC-63D9-C22F-9388D9C642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54" y="1877909"/>
            <a:ext cx="941755" cy="8959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4" name="图片 103" descr="图片包含 游戏机, 星星, 夜空, 烟花&#10;&#10;描述已自动生成">
            <a:extLst>
              <a:ext uri="{FF2B5EF4-FFF2-40B4-BE49-F238E27FC236}">
                <a16:creationId xmlns:a16="http://schemas.microsoft.com/office/drawing/2014/main" id="{DA2816CF-46A6-B47D-93FA-46693183A1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64" y="906978"/>
            <a:ext cx="935907" cy="8729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5" name="箭头: 右 104">
            <a:extLst>
              <a:ext uri="{FF2B5EF4-FFF2-40B4-BE49-F238E27FC236}">
                <a16:creationId xmlns:a16="http://schemas.microsoft.com/office/drawing/2014/main" id="{A1B2DA42-1FC6-9D5A-CC18-1B54457196B4}"/>
              </a:ext>
            </a:extLst>
          </p:cNvPr>
          <p:cNvSpPr/>
          <p:nvPr/>
        </p:nvSpPr>
        <p:spPr>
          <a:xfrm>
            <a:off x="4497058" y="2467590"/>
            <a:ext cx="938831" cy="754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Shift</a:t>
            </a:r>
            <a:endParaRPr lang="zh-CN" altLang="en-US" sz="1600" b="1" dirty="0"/>
          </a:p>
        </p:txBody>
      </p:sp>
      <p:pic>
        <p:nvPicPr>
          <p:cNvPr id="107" name="图片 106" descr="图片包含 圆圈&#10;&#10;描述已自动生成">
            <a:extLst>
              <a:ext uri="{FF2B5EF4-FFF2-40B4-BE49-F238E27FC236}">
                <a16:creationId xmlns:a16="http://schemas.microsoft.com/office/drawing/2014/main" id="{4D171420-5761-97CE-B405-07F989995C8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12568" r="11846" b="12859"/>
          <a:stretch/>
        </p:blipFill>
        <p:spPr>
          <a:xfrm>
            <a:off x="6169153" y="918407"/>
            <a:ext cx="827642" cy="839436"/>
          </a:xfrm>
          <a:prstGeom prst="rect">
            <a:avLst/>
          </a:prstGeom>
        </p:spPr>
      </p:pic>
      <p:pic>
        <p:nvPicPr>
          <p:cNvPr id="108" name="图片 107" descr="图片包含 圆圈&#10;&#10;描述已自动生成">
            <a:extLst>
              <a:ext uri="{FF2B5EF4-FFF2-40B4-BE49-F238E27FC236}">
                <a16:creationId xmlns:a16="http://schemas.microsoft.com/office/drawing/2014/main" id="{4437863F-DEF8-ED2F-CBF6-F3DCFCCED7B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2052" r="11816" b="13375"/>
          <a:stretch/>
        </p:blipFill>
        <p:spPr>
          <a:xfrm>
            <a:off x="6183314" y="1918779"/>
            <a:ext cx="827642" cy="839436"/>
          </a:xfrm>
          <a:prstGeom prst="rect">
            <a:avLst/>
          </a:prstGeom>
        </p:spPr>
      </p:pic>
      <p:pic>
        <p:nvPicPr>
          <p:cNvPr id="109" name="图片 108" descr="图片包含 圆圈&#10;&#10;描述已自动生成">
            <a:extLst>
              <a:ext uri="{FF2B5EF4-FFF2-40B4-BE49-F238E27FC236}">
                <a16:creationId xmlns:a16="http://schemas.microsoft.com/office/drawing/2014/main" id="{056C69A2-7B12-4E44-580E-0A0630B3682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13270" r="10727" b="12427"/>
          <a:stretch/>
        </p:blipFill>
        <p:spPr>
          <a:xfrm>
            <a:off x="6186579" y="2949272"/>
            <a:ext cx="843293" cy="839436"/>
          </a:xfrm>
          <a:prstGeom prst="rect">
            <a:avLst/>
          </a:prstGeom>
        </p:spPr>
      </p:pic>
      <p:pic>
        <p:nvPicPr>
          <p:cNvPr id="110" name="图片 109" descr="图片包含 圆圈&#10;&#10;描述已自动生成">
            <a:extLst>
              <a:ext uri="{FF2B5EF4-FFF2-40B4-BE49-F238E27FC236}">
                <a16:creationId xmlns:a16="http://schemas.microsoft.com/office/drawing/2014/main" id="{915B1AD9-8A8F-ACE7-6640-1641293F287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t="11784" r="11700" b="12520"/>
          <a:stretch/>
        </p:blipFill>
        <p:spPr>
          <a:xfrm>
            <a:off x="6186578" y="3928374"/>
            <a:ext cx="832405" cy="839436"/>
          </a:xfrm>
          <a:prstGeom prst="rect">
            <a:avLst/>
          </a:prstGeom>
        </p:spPr>
      </p:pic>
      <p:pic>
        <p:nvPicPr>
          <p:cNvPr id="111" name="图片 110" descr="图片包含 圆圈&#10;&#10;描述已自动生成">
            <a:extLst>
              <a:ext uri="{FF2B5EF4-FFF2-40B4-BE49-F238E27FC236}">
                <a16:creationId xmlns:a16="http://schemas.microsoft.com/office/drawing/2014/main" id="{33EEB5F9-5D17-280C-3544-22D7EF56FEA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t="13085" r="11819" b="12590"/>
          <a:stretch/>
        </p:blipFill>
        <p:spPr>
          <a:xfrm>
            <a:off x="6186578" y="4907476"/>
            <a:ext cx="862615" cy="839436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A224D81D-066D-D12D-27A1-069D7D996521}"/>
              </a:ext>
            </a:extLst>
          </p:cNvPr>
          <p:cNvSpPr txBox="1"/>
          <p:nvPr/>
        </p:nvSpPr>
        <p:spPr>
          <a:xfrm>
            <a:off x="5868389" y="5791658"/>
            <a:ext cx="1429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F-states </a:t>
            </a:r>
          </a:p>
          <a:p>
            <a:pPr algn="ctr"/>
            <a:r>
              <a:rPr lang="en-US" altLang="zh-CN" sz="1400" b="1" dirty="0"/>
              <a:t>(image-space)</a:t>
            </a:r>
            <a:endParaRPr lang="zh-CN" alt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箭头: 右 105">
                <a:extLst>
                  <a:ext uri="{FF2B5EF4-FFF2-40B4-BE49-F238E27FC236}">
                    <a16:creationId xmlns:a16="http://schemas.microsoft.com/office/drawing/2014/main" id="{88908B1D-DCFB-6672-EFC4-4DFA8B82A063}"/>
                  </a:ext>
                </a:extLst>
              </p:cNvPr>
              <p:cNvSpPr/>
              <p:nvPr/>
            </p:nvSpPr>
            <p:spPr>
              <a:xfrm>
                <a:off x="5666902" y="2439579"/>
                <a:ext cx="695065" cy="810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sz="1100" b="1" dirty="0"/>
              </a:p>
            </p:txBody>
          </p:sp>
        </mc:Choice>
        <mc:Fallback>
          <p:sp>
            <p:nvSpPr>
              <p:cNvPr id="106" name="箭头: 右 105">
                <a:extLst>
                  <a:ext uri="{FF2B5EF4-FFF2-40B4-BE49-F238E27FC236}">
                    <a16:creationId xmlns:a16="http://schemas.microsoft.com/office/drawing/2014/main" id="{88908B1D-DCFB-6672-EFC4-4DFA8B82A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902" y="2439579"/>
                <a:ext cx="695065" cy="810765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文本框 120">
            <a:extLst>
              <a:ext uri="{FF2B5EF4-FFF2-40B4-BE49-F238E27FC236}">
                <a16:creationId xmlns:a16="http://schemas.microsoft.com/office/drawing/2014/main" id="{6C532E69-C8ED-83C5-F129-AA301954E815}"/>
              </a:ext>
            </a:extLst>
          </p:cNvPr>
          <p:cNvSpPr txBox="1"/>
          <p:nvPr/>
        </p:nvSpPr>
        <p:spPr>
          <a:xfrm>
            <a:off x="13286" y="3743708"/>
            <a:ext cx="27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5-Periodic ka-SPGR</a:t>
            </a:r>
            <a:endParaRPr lang="zh-CN" altLang="en-US" b="1" dirty="0"/>
          </a:p>
        </p:txBody>
      </p:sp>
      <p:pic>
        <p:nvPicPr>
          <p:cNvPr id="123" name="图片 122" descr="图表, 折线图&#10;&#10;描述已自动生成">
            <a:extLst>
              <a:ext uri="{FF2B5EF4-FFF2-40B4-BE49-F238E27FC236}">
                <a16:creationId xmlns:a16="http://schemas.microsoft.com/office/drawing/2014/main" id="{4205E2F1-DBE9-72CD-3367-E1C31C58837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44379" y="2615114"/>
            <a:ext cx="1627771" cy="1627771"/>
          </a:xfrm>
          <a:prstGeom prst="rect">
            <a:avLst/>
          </a:prstGeom>
        </p:spPr>
      </p:pic>
      <p:sp>
        <p:nvSpPr>
          <p:cNvPr id="124" name="文本框 123">
            <a:extLst>
              <a:ext uri="{FF2B5EF4-FFF2-40B4-BE49-F238E27FC236}">
                <a16:creationId xmlns:a16="http://schemas.microsoft.com/office/drawing/2014/main" id="{C4AFD7AF-9320-F08B-E390-5E8585C6ACB0}"/>
              </a:ext>
            </a:extLst>
          </p:cNvPr>
          <p:cNvSpPr txBox="1"/>
          <p:nvPr/>
        </p:nvSpPr>
        <p:spPr>
          <a:xfrm>
            <a:off x="6996795" y="1173899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0</a:t>
            </a:r>
            <a:endParaRPr lang="zh-CN" altLang="en-US" sz="1600" b="1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5AE8A54-698D-FA4C-0832-82E9817D73FA}"/>
              </a:ext>
            </a:extLst>
          </p:cNvPr>
          <p:cNvSpPr txBox="1"/>
          <p:nvPr/>
        </p:nvSpPr>
        <p:spPr>
          <a:xfrm>
            <a:off x="7000333" y="2174627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1</a:t>
            </a:r>
            <a:endParaRPr lang="zh-CN" altLang="en-US" sz="1600" b="1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0D784F71-2A23-F5D0-5F28-8020528DA3BC}"/>
              </a:ext>
            </a:extLst>
          </p:cNvPr>
          <p:cNvSpPr txBox="1"/>
          <p:nvPr/>
        </p:nvSpPr>
        <p:spPr>
          <a:xfrm>
            <a:off x="7028253" y="3182599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2</a:t>
            </a:r>
            <a:endParaRPr lang="zh-CN" altLang="en-US" sz="1600" b="1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21F7154-3BCD-5EFE-8F91-A89D491729B0}"/>
              </a:ext>
            </a:extLst>
          </p:cNvPr>
          <p:cNvSpPr txBox="1"/>
          <p:nvPr/>
        </p:nvSpPr>
        <p:spPr>
          <a:xfrm>
            <a:off x="7047615" y="4173398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3</a:t>
            </a:r>
            <a:endParaRPr lang="zh-CN" altLang="en-US" sz="1600" b="1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83B2ECE-0C4A-025F-DEC6-BBDF7157E9B8}"/>
              </a:ext>
            </a:extLst>
          </p:cNvPr>
          <p:cNvSpPr txBox="1"/>
          <p:nvPr/>
        </p:nvSpPr>
        <p:spPr>
          <a:xfrm>
            <a:off x="7028252" y="5095378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4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2938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CDD59ED-8273-9FE0-75F6-DBCC45773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1627D1-0C3D-354E-5D68-7A0BEB354D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电脑屏幕的照片&#10;&#10;低可信度描述已自动生成">
            <a:extLst>
              <a:ext uri="{FF2B5EF4-FFF2-40B4-BE49-F238E27FC236}">
                <a16:creationId xmlns:a16="http://schemas.microsoft.com/office/drawing/2014/main" id="{9D3BDAB6-BB2A-F844-49BE-7D4FEED8E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2708170" y="706797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 descr="电脑屏幕的照片&#10;&#10;低可信度描述已自动生成">
            <a:extLst>
              <a:ext uri="{FF2B5EF4-FFF2-40B4-BE49-F238E27FC236}">
                <a16:creationId xmlns:a16="http://schemas.microsoft.com/office/drawing/2014/main" id="{3757477C-2A2F-02EC-E7C2-55ACD4F7D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3233224" y="767425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 descr="电脑屏幕的照片&#10;&#10;低可信度描述已自动生成">
            <a:extLst>
              <a:ext uri="{FF2B5EF4-FFF2-40B4-BE49-F238E27FC236}">
                <a16:creationId xmlns:a16="http://schemas.microsoft.com/office/drawing/2014/main" id="{2C5FCEE9-99AD-8CEA-8754-58989BF0D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3744139" y="814148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 descr="电脑屏幕的照片&#10;&#10;低可信度描述已自动生成">
            <a:extLst>
              <a:ext uri="{FF2B5EF4-FFF2-40B4-BE49-F238E27FC236}">
                <a16:creationId xmlns:a16="http://schemas.microsoft.com/office/drawing/2014/main" id="{250762F7-114B-3843-05C3-04AC9540B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4330285" y="866461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 descr="电脑屏幕的照片&#10;&#10;低可信度描述已自动生成">
            <a:extLst>
              <a:ext uri="{FF2B5EF4-FFF2-40B4-BE49-F238E27FC236}">
                <a16:creationId xmlns:a16="http://schemas.microsoft.com/office/drawing/2014/main" id="{CB1DB841-EB9F-BDED-2608-1FB1E7598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9152" r="10578" b="10768"/>
          <a:stretch/>
        </p:blipFill>
        <p:spPr>
          <a:xfrm>
            <a:off x="4874778" y="917350"/>
            <a:ext cx="739541" cy="7059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9651C7-D840-AA34-9F25-E06886E5C222}"/>
              </a:ext>
            </a:extLst>
          </p:cNvPr>
          <p:cNvSpPr txBox="1"/>
          <p:nvPr/>
        </p:nvSpPr>
        <p:spPr>
          <a:xfrm>
            <a:off x="2577883" y="1322395"/>
            <a:ext cx="62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n = 0</a:t>
            </a:r>
            <a:endParaRPr lang="zh-CN" alt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FE2A35-8F19-D7E8-0764-AF055814DB47}"/>
                  </a:ext>
                </a:extLst>
              </p:cNvPr>
              <p:cNvSpPr/>
              <p:nvPr/>
            </p:nvSpPr>
            <p:spPr>
              <a:xfrm>
                <a:off x="3763990" y="2078951"/>
                <a:ext cx="417550" cy="3383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b="1" i="1" dirty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FE2A35-8F19-D7E8-0764-AF055814D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90" y="2078951"/>
                <a:ext cx="417550" cy="338354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0D68BD21-791E-1CF2-F9C7-740D99F8E7E0}"/>
              </a:ext>
            </a:extLst>
          </p:cNvPr>
          <p:cNvSpPr txBox="1"/>
          <p:nvPr/>
        </p:nvSpPr>
        <p:spPr>
          <a:xfrm>
            <a:off x="386747" y="2515617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0</a:t>
            </a:r>
            <a:endParaRPr lang="zh-CN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2F854D9-C6B7-7A76-FABD-E0A165C0FF71}"/>
                  </a:ext>
                </a:extLst>
              </p:cNvPr>
              <p:cNvSpPr txBox="1"/>
              <p:nvPr/>
            </p:nvSpPr>
            <p:spPr>
              <a:xfrm>
                <a:off x="5452709" y="1589050"/>
                <a:ext cx="1186317" cy="408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𝒊𝑭𝒏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2F854D9-C6B7-7A76-FABD-E0A165C0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09" y="1589050"/>
                <a:ext cx="1186317" cy="408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D4B9AF65-6EB3-75EA-0B3C-C36551AB041E}"/>
              </a:ext>
            </a:extLst>
          </p:cNvPr>
          <p:cNvSpPr txBox="1"/>
          <p:nvPr/>
        </p:nvSpPr>
        <p:spPr>
          <a:xfrm>
            <a:off x="6527517" y="1444772"/>
            <a:ext cx="1992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Correct for </a:t>
            </a:r>
          </a:p>
          <a:p>
            <a:pPr algn="ctr"/>
            <a:r>
              <a:rPr lang="en-US" altLang="zh-CN" sz="1600" b="1" dirty="0"/>
              <a:t>phase modulation </a:t>
            </a:r>
            <a:endParaRPr lang="zh-CN" altLang="en-US" sz="1600" b="1" dirty="0"/>
          </a:p>
        </p:txBody>
      </p:sp>
      <p:pic>
        <p:nvPicPr>
          <p:cNvPr id="34" name="图片 33" descr="灯光下有许多人&#10;&#10;低可信度描述已自动生成">
            <a:extLst>
              <a:ext uri="{FF2B5EF4-FFF2-40B4-BE49-F238E27FC236}">
                <a16:creationId xmlns:a16="http://schemas.microsoft.com/office/drawing/2014/main" id="{35C4D5AE-F51F-206A-21BC-5D3885E45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6" y="2813880"/>
            <a:ext cx="921748" cy="872928"/>
          </a:xfrm>
          <a:prstGeom prst="rect">
            <a:avLst/>
          </a:prstGeom>
        </p:spPr>
      </p:pic>
      <p:pic>
        <p:nvPicPr>
          <p:cNvPr id="35" name="图片 34" descr="图片包含 游戏机, 星星, 水果, 夜空&#10;&#10;描述已自动生成">
            <a:extLst>
              <a:ext uri="{FF2B5EF4-FFF2-40B4-BE49-F238E27FC236}">
                <a16:creationId xmlns:a16="http://schemas.microsoft.com/office/drawing/2014/main" id="{59B40CC5-75D8-5F48-1209-DA1D59652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0" y="2799886"/>
            <a:ext cx="930403" cy="886922"/>
          </a:xfrm>
          <a:prstGeom prst="rect">
            <a:avLst/>
          </a:prstGeom>
        </p:spPr>
      </p:pic>
      <p:pic>
        <p:nvPicPr>
          <p:cNvPr id="36" name="图片 35" descr="夜空下的树&#10;&#10;低可信度描述已自动生成">
            <a:extLst>
              <a:ext uri="{FF2B5EF4-FFF2-40B4-BE49-F238E27FC236}">
                <a16:creationId xmlns:a16="http://schemas.microsoft.com/office/drawing/2014/main" id="{2F79F052-8B6C-3148-7FCC-9786368D31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11" y="2793343"/>
            <a:ext cx="953053" cy="881674"/>
          </a:xfrm>
          <a:prstGeom prst="rect">
            <a:avLst/>
          </a:prstGeom>
        </p:spPr>
      </p:pic>
      <p:pic>
        <p:nvPicPr>
          <p:cNvPr id="37" name="图片 36" descr="图片包含 游戏机, 星星, 夜空&#10;&#10;描述已自动生成">
            <a:extLst>
              <a:ext uri="{FF2B5EF4-FFF2-40B4-BE49-F238E27FC236}">
                <a16:creationId xmlns:a16="http://schemas.microsoft.com/office/drawing/2014/main" id="{89CEA1BF-5D83-E3EE-7456-7F5A6BA37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09" y="2782066"/>
            <a:ext cx="963172" cy="876426"/>
          </a:xfrm>
          <a:prstGeom prst="rect">
            <a:avLst/>
          </a:prstGeom>
        </p:spPr>
      </p:pic>
      <p:pic>
        <p:nvPicPr>
          <p:cNvPr id="38" name="图片 37" descr="图片包含 游戏机, 星星&#10;&#10;描述已自动生成">
            <a:extLst>
              <a:ext uri="{FF2B5EF4-FFF2-40B4-BE49-F238E27FC236}">
                <a16:creationId xmlns:a16="http://schemas.microsoft.com/office/drawing/2014/main" id="{59E76414-83A9-9705-F17A-977A68EAA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89" y="2782065"/>
            <a:ext cx="975857" cy="867679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EDE31850-BFE6-279B-53A5-97F00F5AD69C}"/>
              </a:ext>
            </a:extLst>
          </p:cNvPr>
          <p:cNvSpPr txBox="1"/>
          <p:nvPr/>
        </p:nvSpPr>
        <p:spPr>
          <a:xfrm>
            <a:off x="3143025" y="1407374"/>
            <a:ext cx="594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n = 1</a:t>
            </a:r>
            <a:endParaRPr lang="zh-CN" altLang="en-US" sz="14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B1350F9-E4BA-BE93-9209-2BB927696A72}"/>
              </a:ext>
            </a:extLst>
          </p:cNvPr>
          <p:cNvSpPr txBox="1"/>
          <p:nvPr/>
        </p:nvSpPr>
        <p:spPr>
          <a:xfrm>
            <a:off x="3714896" y="1463734"/>
            <a:ext cx="69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n = 2</a:t>
            </a:r>
            <a:endParaRPr lang="zh-CN" altLang="en-US" sz="14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A8D16E6-4D4C-4E02-F35D-304329F26B01}"/>
              </a:ext>
            </a:extLst>
          </p:cNvPr>
          <p:cNvSpPr txBox="1"/>
          <p:nvPr/>
        </p:nvSpPr>
        <p:spPr>
          <a:xfrm>
            <a:off x="4297249" y="1520567"/>
            <a:ext cx="69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n = 3</a:t>
            </a:r>
            <a:endParaRPr lang="zh-CN" altLang="en-US" sz="14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1AA8368-C582-FADB-633B-2B5C30600A37}"/>
              </a:ext>
            </a:extLst>
          </p:cNvPr>
          <p:cNvSpPr txBox="1"/>
          <p:nvPr/>
        </p:nvSpPr>
        <p:spPr>
          <a:xfrm>
            <a:off x="4892011" y="1571120"/>
            <a:ext cx="75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n = 4</a:t>
            </a:r>
            <a:endParaRPr lang="zh-CN" altLang="en-US" sz="140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096EE34-D006-9A18-C4AD-E99D97F060E5}"/>
              </a:ext>
            </a:extLst>
          </p:cNvPr>
          <p:cNvSpPr txBox="1"/>
          <p:nvPr/>
        </p:nvSpPr>
        <p:spPr>
          <a:xfrm>
            <a:off x="1614662" y="2545892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1</a:t>
            </a:r>
            <a:endParaRPr lang="zh-CN" altLang="en-US" sz="16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FCE55D2-4B9E-4B77-DC44-4F6066235305}"/>
              </a:ext>
            </a:extLst>
          </p:cNvPr>
          <p:cNvSpPr txBox="1"/>
          <p:nvPr/>
        </p:nvSpPr>
        <p:spPr>
          <a:xfrm>
            <a:off x="2769605" y="2534429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2</a:t>
            </a:r>
            <a:endParaRPr lang="zh-CN" altLang="en-US" sz="1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B30DD1B-1F46-58EE-A2C9-0B0717528604}"/>
              </a:ext>
            </a:extLst>
          </p:cNvPr>
          <p:cNvSpPr txBox="1"/>
          <p:nvPr/>
        </p:nvSpPr>
        <p:spPr>
          <a:xfrm>
            <a:off x="3982497" y="2487472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3</a:t>
            </a:r>
            <a:endParaRPr lang="zh-CN" altLang="en-US" sz="16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346744-45E6-BABA-3153-12E56BCE4722}"/>
              </a:ext>
            </a:extLst>
          </p:cNvPr>
          <p:cNvSpPr txBox="1"/>
          <p:nvPr/>
        </p:nvSpPr>
        <p:spPr>
          <a:xfrm>
            <a:off x="5234665" y="2470323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4</a:t>
            </a:r>
            <a:endParaRPr lang="zh-CN" altLang="en-US" sz="1600" b="1" dirty="0"/>
          </a:p>
        </p:txBody>
      </p:sp>
      <p:pic>
        <p:nvPicPr>
          <p:cNvPr id="100" name="图片 99" descr="地上有许多星星&#10;&#10;低可信度描述已自动生成">
            <a:extLst>
              <a:ext uri="{FF2B5EF4-FFF2-40B4-BE49-F238E27FC236}">
                <a16:creationId xmlns:a16="http://schemas.microsoft.com/office/drawing/2014/main" id="{AE429237-74AF-A21A-A869-0B351FFE5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33" y="3776823"/>
            <a:ext cx="940294" cy="9065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1" name="图片 100" descr="图片包含 游戏机, 水果, 星星, 夜空&#10;&#10;描述已自动生成">
            <a:extLst>
              <a:ext uri="{FF2B5EF4-FFF2-40B4-BE49-F238E27FC236}">
                <a16:creationId xmlns:a16="http://schemas.microsoft.com/office/drawing/2014/main" id="{243016B0-3605-C0F3-BC57-D373C41850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64" y="3896372"/>
            <a:ext cx="938831" cy="8924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" name="图片 101" descr="夜空下的树&#10;&#10;低可信度描述已自动生成">
            <a:extLst>
              <a:ext uri="{FF2B5EF4-FFF2-40B4-BE49-F238E27FC236}">
                <a16:creationId xmlns:a16="http://schemas.microsoft.com/office/drawing/2014/main" id="{DEC5FC3C-CA06-BF11-8060-D3048E9BB1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53" y="3816392"/>
            <a:ext cx="934444" cy="89240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3" name="图片 102" descr="图片包含 游戏机, 星星, 夜空&#10;&#10;描述已自动生成">
            <a:extLst>
              <a:ext uri="{FF2B5EF4-FFF2-40B4-BE49-F238E27FC236}">
                <a16:creationId xmlns:a16="http://schemas.microsoft.com/office/drawing/2014/main" id="{BC20A25E-77AC-63D9-C22F-9388D9C642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30" y="3839029"/>
            <a:ext cx="941755" cy="8959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4" name="图片 103" descr="图片包含 游戏机, 星星, 夜空, 烟花&#10;&#10;描述已自动生成">
            <a:extLst>
              <a:ext uri="{FF2B5EF4-FFF2-40B4-BE49-F238E27FC236}">
                <a16:creationId xmlns:a16="http://schemas.microsoft.com/office/drawing/2014/main" id="{DA2816CF-46A6-B47D-93FA-46693183A1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3" y="3834919"/>
            <a:ext cx="935907" cy="8729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5" name="箭头: 右 104">
            <a:extLst>
              <a:ext uri="{FF2B5EF4-FFF2-40B4-BE49-F238E27FC236}">
                <a16:creationId xmlns:a16="http://schemas.microsoft.com/office/drawing/2014/main" id="{A1B2DA42-1FC6-9D5A-CC18-1B54457196B4}"/>
              </a:ext>
            </a:extLst>
          </p:cNvPr>
          <p:cNvSpPr/>
          <p:nvPr/>
        </p:nvSpPr>
        <p:spPr>
          <a:xfrm rot="5183558">
            <a:off x="3297977" y="3248850"/>
            <a:ext cx="663527" cy="1223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600" b="1" dirty="0"/>
              <a:t>Shift</a:t>
            </a:r>
            <a:endParaRPr lang="zh-CN" altLang="en-US" sz="1600" b="1" dirty="0"/>
          </a:p>
        </p:txBody>
      </p:sp>
      <p:pic>
        <p:nvPicPr>
          <p:cNvPr id="107" name="图片 106" descr="图片包含 圆圈&#10;&#10;描述已自动生成">
            <a:extLst>
              <a:ext uri="{FF2B5EF4-FFF2-40B4-BE49-F238E27FC236}">
                <a16:creationId xmlns:a16="http://schemas.microsoft.com/office/drawing/2014/main" id="{4D171420-5761-97CE-B405-07F989995C8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12568" r="11846" b="12859"/>
          <a:stretch/>
        </p:blipFill>
        <p:spPr>
          <a:xfrm>
            <a:off x="353393" y="4780754"/>
            <a:ext cx="827642" cy="839436"/>
          </a:xfrm>
          <a:prstGeom prst="rect">
            <a:avLst/>
          </a:prstGeom>
        </p:spPr>
      </p:pic>
      <p:pic>
        <p:nvPicPr>
          <p:cNvPr id="108" name="图片 107" descr="图片包含 圆圈&#10;&#10;描述已自动生成">
            <a:extLst>
              <a:ext uri="{FF2B5EF4-FFF2-40B4-BE49-F238E27FC236}">
                <a16:creationId xmlns:a16="http://schemas.microsoft.com/office/drawing/2014/main" id="{4437863F-DEF8-ED2F-CBF6-F3DCFCCED7B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2052" r="11816" b="13375"/>
          <a:stretch/>
        </p:blipFill>
        <p:spPr>
          <a:xfrm>
            <a:off x="1548675" y="4811270"/>
            <a:ext cx="827642" cy="839436"/>
          </a:xfrm>
          <a:prstGeom prst="rect">
            <a:avLst/>
          </a:prstGeom>
        </p:spPr>
      </p:pic>
      <p:pic>
        <p:nvPicPr>
          <p:cNvPr id="109" name="图片 108" descr="图片包含 圆圈&#10;&#10;描述已自动生成">
            <a:extLst>
              <a:ext uri="{FF2B5EF4-FFF2-40B4-BE49-F238E27FC236}">
                <a16:creationId xmlns:a16="http://schemas.microsoft.com/office/drawing/2014/main" id="{056C69A2-7B12-4E44-580E-0A0630B3682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13270" r="10727" b="12427"/>
          <a:stretch/>
        </p:blipFill>
        <p:spPr>
          <a:xfrm>
            <a:off x="2846073" y="4888271"/>
            <a:ext cx="843293" cy="839436"/>
          </a:xfrm>
          <a:prstGeom prst="rect">
            <a:avLst/>
          </a:prstGeom>
        </p:spPr>
      </p:pic>
      <p:pic>
        <p:nvPicPr>
          <p:cNvPr id="110" name="图片 109" descr="图片包含 圆圈&#10;&#10;描述已自动生成">
            <a:extLst>
              <a:ext uri="{FF2B5EF4-FFF2-40B4-BE49-F238E27FC236}">
                <a16:creationId xmlns:a16="http://schemas.microsoft.com/office/drawing/2014/main" id="{915B1AD9-8A8F-ACE7-6640-1641293F287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t="11784" r="11700" b="12520"/>
          <a:stretch/>
        </p:blipFill>
        <p:spPr>
          <a:xfrm>
            <a:off x="4041124" y="4932104"/>
            <a:ext cx="832405" cy="839436"/>
          </a:xfrm>
          <a:prstGeom prst="rect">
            <a:avLst/>
          </a:prstGeom>
        </p:spPr>
      </p:pic>
      <p:pic>
        <p:nvPicPr>
          <p:cNvPr id="111" name="图片 110" descr="图片包含 圆圈&#10;&#10;描述已自动生成">
            <a:extLst>
              <a:ext uri="{FF2B5EF4-FFF2-40B4-BE49-F238E27FC236}">
                <a16:creationId xmlns:a16="http://schemas.microsoft.com/office/drawing/2014/main" id="{33EEB5F9-5D17-280C-3544-22D7EF56FEA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t="13085" r="11819" b="12590"/>
          <a:stretch/>
        </p:blipFill>
        <p:spPr>
          <a:xfrm>
            <a:off x="5457519" y="4968524"/>
            <a:ext cx="862615" cy="839436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A224D81D-066D-D12D-27A1-069D7D996521}"/>
              </a:ext>
            </a:extLst>
          </p:cNvPr>
          <p:cNvSpPr txBox="1"/>
          <p:nvPr/>
        </p:nvSpPr>
        <p:spPr>
          <a:xfrm>
            <a:off x="5868389" y="5791658"/>
            <a:ext cx="1429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F-states </a:t>
            </a:r>
          </a:p>
          <a:p>
            <a:pPr algn="ctr"/>
            <a:r>
              <a:rPr lang="en-US" altLang="zh-CN" sz="1400" b="1" dirty="0"/>
              <a:t>(image-space)</a:t>
            </a:r>
            <a:endParaRPr lang="zh-CN" alt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箭头: 右 105">
                <a:extLst>
                  <a:ext uri="{FF2B5EF4-FFF2-40B4-BE49-F238E27FC236}">
                    <a16:creationId xmlns:a16="http://schemas.microsoft.com/office/drawing/2014/main" id="{88908B1D-DCFB-6672-EFC4-4DFA8B82A063}"/>
                  </a:ext>
                </a:extLst>
              </p:cNvPr>
              <p:cNvSpPr/>
              <p:nvPr/>
            </p:nvSpPr>
            <p:spPr>
              <a:xfrm>
                <a:off x="8448935" y="3872628"/>
                <a:ext cx="695065" cy="810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sz="1100" b="1" dirty="0"/>
              </a:p>
            </p:txBody>
          </p:sp>
        </mc:Choice>
        <mc:Fallback>
          <p:sp>
            <p:nvSpPr>
              <p:cNvPr id="106" name="箭头: 右 105">
                <a:extLst>
                  <a:ext uri="{FF2B5EF4-FFF2-40B4-BE49-F238E27FC236}">
                    <a16:creationId xmlns:a16="http://schemas.microsoft.com/office/drawing/2014/main" id="{88908B1D-DCFB-6672-EFC4-4DFA8B82A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935" y="3872628"/>
                <a:ext cx="695065" cy="810765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文本框 120">
            <a:extLst>
              <a:ext uri="{FF2B5EF4-FFF2-40B4-BE49-F238E27FC236}">
                <a16:creationId xmlns:a16="http://schemas.microsoft.com/office/drawing/2014/main" id="{6C532E69-C8ED-83C5-F129-AA301954E815}"/>
              </a:ext>
            </a:extLst>
          </p:cNvPr>
          <p:cNvSpPr txBox="1"/>
          <p:nvPr/>
        </p:nvSpPr>
        <p:spPr>
          <a:xfrm>
            <a:off x="2974176" y="281190"/>
            <a:ext cx="27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5-Periodic ka-SPGR</a:t>
            </a:r>
            <a:endParaRPr lang="zh-CN" altLang="en-US" b="1" dirty="0"/>
          </a:p>
        </p:txBody>
      </p:sp>
      <p:pic>
        <p:nvPicPr>
          <p:cNvPr id="123" name="图片 122" descr="图表, 折线图&#10;&#10;描述已自动生成">
            <a:extLst>
              <a:ext uri="{FF2B5EF4-FFF2-40B4-BE49-F238E27FC236}">
                <a16:creationId xmlns:a16="http://schemas.microsoft.com/office/drawing/2014/main" id="{4205E2F1-DBE9-72CD-3367-E1C31C58837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74976" y="1213843"/>
            <a:ext cx="1627771" cy="1627771"/>
          </a:xfrm>
          <a:prstGeom prst="rect">
            <a:avLst/>
          </a:prstGeom>
        </p:spPr>
      </p:pic>
      <p:sp>
        <p:nvSpPr>
          <p:cNvPr id="124" name="文本框 123">
            <a:extLst>
              <a:ext uri="{FF2B5EF4-FFF2-40B4-BE49-F238E27FC236}">
                <a16:creationId xmlns:a16="http://schemas.microsoft.com/office/drawing/2014/main" id="{C4AFD7AF-9320-F08B-E390-5E8585C6ACB0}"/>
              </a:ext>
            </a:extLst>
          </p:cNvPr>
          <p:cNvSpPr txBox="1"/>
          <p:nvPr/>
        </p:nvSpPr>
        <p:spPr>
          <a:xfrm>
            <a:off x="6996795" y="1173899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0</a:t>
            </a:r>
            <a:endParaRPr lang="zh-CN" altLang="en-US" sz="1600" b="1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5AE8A54-698D-FA4C-0832-82E9817D73FA}"/>
              </a:ext>
            </a:extLst>
          </p:cNvPr>
          <p:cNvSpPr txBox="1"/>
          <p:nvPr/>
        </p:nvSpPr>
        <p:spPr>
          <a:xfrm>
            <a:off x="7000333" y="2174627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1</a:t>
            </a:r>
            <a:endParaRPr lang="zh-CN" altLang="en-US" sz="1600" b="1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0D784F71-2A23-F5D0-5F28-8020528DA3BC}"/>
              </a:ext>
            </a:extLst>
          </p:cNvPr>
          <p:cNvSpPr txBox="1"/>
          <p:nvPr/>
        </p:nvSpPr>
        <p:spPr>
          <a:xfrm>
            <a:off x="7028253" y="3182599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2</a:t>
            </a:r>
            <a:endParaRPr lang="zh-CN" altLang="en-US" sz="1600" b="1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21F7154-3BCD-5EFE-8F91-A89D491729B0}"/>
              </a:ext>
            </a:extLst>
          </p:cNvPr>
          <p:cNvSpPr txBox="1"/>
          <p:nvPr/>
        </p:nvSpPr>
        <p:spPr>
          <a:xfrm>
            <a:off x="7047615" y="4173398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3</a:t>
            </a:r>
            <a:endParaRPr lang="zh-CN" altLang="en-US" sz="1600" b="1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83B2ECE-0C4A-025F-DEC6-BBDF7157E9B8}"/>
              </a:ext>
            </a:extLst>
          </p:cNvPr>
          <p:cNvSpPr txBox="1"/>
          <p:nvPr/>
        </p:nvSpPr>
        <p:spPr>
          <a:xfrm>
            <a:off x="7028252" y="5095378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4</a:t>
            </a:r>
            <a:endParaRPr lang="zh-CN" altLang="en-US" sz="1600" b="1" dirty="0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7172910-FB52-B484-71B4-98281FFF877B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rot="16200000" flipH="1">
            <a:off x="3206376" y="1312561"/>
            <a:ext cx="448779" cy="1084000"/>
          </a:xfrm>
          <a:prstGeom prst="bentConnector3">
            <a:avLst>
              <a:gd name="adj1" fmla="val 7886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0614A678-A37D-AD6F-AA08-6B6E7C411C74}"/>
              </a:ext>
            </a:extLst>
          </p:cNvPr>
          <p:cNvCxnSpPr>
            <a:cxnSpLocks/>
            <a:stCxn id="45" idx="2"/>
            <a:endCxn id="20" idx="0"/>
          </p:cNvCxnSpPr>
          <p:nvPr/>
        </p:nvCxnSpPr>
        <p:spPr>
          <a:xfrm rot="16200000" flipH="1">
            <a:off x="3524520" y="1630706"/>
            <a:ext cx="363800" cy="532689"/>
          </a:xfrm>
          <a:prstGeom prst="bentConnector3">
            <a:avLst>
              <a:gd name="adj1" fmla="val 7094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0850609C-832B-D923-53D9-3C27C6A2AC4C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 rot="5400000">
            <a:off x="3864388" y="1879889"/>
            <a:ext cx="307440" cy="90685"/>
          </a:xfrm>
          <a:prstGeom prst="bentConnector3">
            <a:avLst>
              <a:gd name="adj1" fmla="val 747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3428892B-DD6E-F517-59DF-07EE07E0354F}"/>
              </a:ext>
            </a:extLst>
          </p:cNvPr>
          <p:cNvCxnSpPr>
            <a:cxnSpLocks/>
            <a:stCxn id="47" idx="2"/>
            <a:endCxn id="20" idx="0"/>
          </p:cNvCxnSpPr>
          <p:nvPr/>
        </p:nvCxnSpPr>
        <p:spPr>
          <a:xfrm rot="5400000">
            <a:off x="4183981" y="1617128"/>
            <a:ext cx="250607" cy="673038"/>
          </a:xfrm>
          <a:prstGeom prst="bentConnector3">
            <a:avLst>
              <a:gd name="adj1" fmla="val 6520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8E176F9B-113B-D266-AA26-CF56B1D40375}"/>
              </a:ext>
            </a:extLst>
          </p:cNvPr>
          <p:cNvCxnSpPr>
            <a:cxnSpLocks/>
            <a:stCxn id="48" idx="2"/>
            <a:endCxn id="20" idx="0"/>
          </p:cNvCxnSpPr>
          <p:nvPr/>
        </p:nvCxnSpPr>
        <p:spPr>
          <a:xfrm rot="5400000">
            <a:off x="4520899" y="1330764"/>
            <a:ext cx="200054" cy="1296321"/>
          </a:xfrm>
          <a:prstGeom prst="bentConnector3">
            <a:avLst>
              <a:gd name="adj1" fmla="val 538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F0A96780-2761-3EFB-B213-3724A10E18B0}"/>
              </a:ext>
            </a:extLst>
          </p:cNvPr>
          <p:cNvCxnSpPr>
            <a:stCxn id="20" idx="2"/>
            <a:endCxn id="34" idx="0"/>
          </p:cNvCxnSpPr>
          <p:nvPr/>
        </p:nvCxnSpPr>
        <p:spPr>
          <a:xfrm rot="5400000">
            <a:off x="2316531" y="1157645"/>
            <a:ext cx="396575" cy="2915895"/>
          </a:xfrm>
          <a:prstGeom prst="bentConnector3">
            <a:avLst>
              <a:gd name="adj1" fmla="val 1157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F9F88850-DE8F-5D8C-418E-EEBCD8F15BAA}"/>
              </a:ext>
            </a:extLst>
          </p:cNvPr>
          <p:cNvCxnSpPr>
            <a:cxnSpLocks/>
            <a:stCxn id="20" idx="2"/>
            <a:endCxn id="35" idx="0"/>
          </p:cNvCxnSpPr>
          <p:nvPr/>
        </p:nvCxnSpPr>
        <p:spPr>
          <a:xfrm rot="5400000">
            <a:off x="2922714" y="1749834"/>
            <a:ext cx="382581" cy="1717523"/>
          </a:xfrm>
          <a:prstGeom prst="bentConnector3">
            <a:avLst>
              <a:gd name="adj1" fmla="val 101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7FF7D69A-C963-D4FD-6CE6-5DB0C6719A06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 rot="5400000">
            <a:off x="3535833" y="2356411"/>
            <a:ext cx="376038" cy="497827"/>
          </a:xfrm>
          <a:prstGeom prst="bentConnector3">
            <a:avLst>
              <a:gd name="adj1" fmla="val 155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ECEBAC68-B5C5-7E7C-E29C-DFD9FAD8748C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 rot="16200000" flipH="1">
            <a:off x="4173700" y="2216370"/>
            <a:ext cx="364761" cy="766630"/>
          </a:xfrm>
          <a:prstGeom prst="bentConnector3">
            <a:avLst>
              <a:gd name="adj1" fmla="val 1448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AB5A4EA8-EAAB-770C-2852-ADC6B404E114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>
          <a:xfrm rot="16200000" flipH="1">
            <a:off x="4802711" y="1587358"/>
            <a:ext cx="364760" cy="2024653"/>
          </a:xfrm>
          <a:prstGeom prst="bentConnector3">
            <a:avLst>
              <a:gd name="adj1" fmla="val 1239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9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8E1FAF-3C9A-3C26-6E1B-3360AEDAA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Background introduction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ACAF34-59AA-8D1E-9457-489181E5D8D0}"/>
              </a:ext>
            </a:extLst>
          </p:cNvPr>
          <p:cNvSpPr txBox="1"/>
          <p:nvPr/>
        </p:nvSpPr>
        <p:spPr>
          <a:xfrm>
            <a:off x="409302" y="1084132"/>
            <a:ext cx="289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Parkinson’s Disease</a:t>
            </a:r>
          </a:p>
        </p:txBody>
      </p:sp>
      <p:pic>
        <p:nvPicPr>
          <p:cNvPr id="5" name="图片 4" descr="图片包含 照片, 站, 镜子, 反射&#10;&#10;描述已自动生成">
            <a:extLst>
              <a:ext uri="{FF2B5EF4-FFF2-40B4-BE49-F238E27FC236}">
                <a16:creationId xmlns:a16="http://schemas.microsoft.com/office/drawing/2014/main" id="{EB5F0A4F-5077-1418-45E1-8E3E56E98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9" y="1737464"/>
            <a:ext cx="2925273" cy="3238538"/>
          </a:xfrm>
          <a:prstGeom prst="rect">
            <a:avLst/>
          </a:prstGeom>
        </p:spPr>
      </p:pic>
      <p:sp>
        <p:nvSpPr>
          <p:cNvPr id="6" name="圆: 空心 5">
            <a:extLst>
              <a:ext uri="{FF2B5EF4-FFF2-40B4-BE49-F238E27FC236}">
                <a16:creationId xmlns:a16="http://schemas.microsoft.com/office/drawing/2014/main" id="{BC99BCBF-3697-3035-BFF9-10351F8B54A9}"/>
              </a:ext>
            </a:extLst>
          </p:cNvPr>
          <p:cNvSpPr/>
          <p:nvPr/>
        </p:nvSpPr>
        <p:spPr>
          <a:xfrm>
            <a:off x="2652717" y="3945570"/>
            <a:ext cx="860232" cy="646331"/>
          </a:xfrm>
          <a:prstGeom prst="donut">
            <a:avLst>
              <a:gd name="adj" fmla="val 5097"/>
            </a:avLst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F207A5-4D9D-A64E-B5AE-952563697A14}"/>
              </a:ext>
            </a:extLst>
          </p:cNvPr>
          <p:cNvSpPr txBox="1"/>
          <p:nvPr/>
        </p:nvSpPr>
        <p:spPr>
          <a:xfrm>
            <a:off x="1728548" y="4936836"/>
            <a:ext cx="2572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Excess iron at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ID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ubstantia</a:t>
            </a:r>
            <a:r>
              <a:rPr lang="en-ID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Nigra (SN)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箭头: 直角上 7">
            <a:extLst>
              <a:ext uri="{FF2B5EF4-FFF2-40B4-BE49-F238E27FC236}">
                <a16:creationId xmlns:a16="http://schemas.microsoft.com/office/drawing/2014/main" id="{F69CB8A2-2AD4-A06D-1B50-B73EBC095A49}"/>
              </a:ext>
            </a:extLst>
          </p:cNvPr>
          <p:cNvSpPr/>
          <p:nvPr/>
        </p:nvSpPr>
        <p:spPr>
          <a:xfrm rot="5400000" flipH="1">
            <a:off x="1992009" y="2114516"/>
            <a:ext cx="2865246" cy="7968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图表&#10;&#10;描述已自动生成">
            <a:extLst>
              <a:ext uri="{FF2B5EF4-FFF2-40B4-BE49-F238E27FC236}">
                <a16:creationId xmlns:a16="http://schemas.microsoft.com/office/drawing/2014/main" id="{02A31F29-6E87-5B3B-839A-8A9BC3A7E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t="7267" r="57670" b="57375"/>
          <a:stretch/>
        </p:blipFill>
        <p:spPr>
          <a:xfrm flipH="1">
            <a:off x="6393334" y="2564244"/>
            <a:ext cx="1869069" cy="2548535"/>
          </a:xfrm>
          <a:prstGeom prst="rect">
            <a:avLst/>
          </a:prstGeom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51D81D31-E57A-6CB0-5442-3FA1265C5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48128" r="57544" b="16598"/>
          <a:stretch/>
        </p:blipFill>
        <p:spPr>
          <a:xfrm flipH="1">
            <a:off x="4301271" y="2564245"/>
            <a:ext cx="1908864" cy="2548535"/>
          </a:xfrm>
          <a:prstGeom prst="rect">
            <a:avLst/>
          </a:prstGeom>
        </p:spPr>
      </p:pic>
      <p:pic>
        <p:nvPicPr>
          <p:cNvPr id="11" name="图片 10" descr="图片包含 图表&#10;&#10;描述已自动生成">
            <a:extLst>
              <a:ext uri="{FF2B5EF4-FFF2-40B4-BE49-F238E27FC236}">
                <a16:creationId xmlns:a16="http://schemas.microsoft.com/office/drawing/2014/main" id="{60555A25-B440-9DA0-EE75-18465494D6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84607" r="34963"/>
          <a:stretch/>
        </p:blipFill>
        <p:spPr>
          <a:xfrm rot="5400000">
            <a:off x="7347696" y="3677611"/>
            <a:ext cx="2539816" cy="3440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A1D1C23-5340-1213-1D15-428B05CF72FE}"/>
              </a:ext>
            </a:extLst>
          </p:cNvPr>
          <p:cNvSpPr txBox="1"/>
          <p:nvPr/>
        </p:nvSpPr>
        <p:spPr>
          <a:xfrm>
            <a:off x="5551714" y="5190186"/>
            <a:ext cx="3135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Quantitative R2* images of SN</a:t>
            </a: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78DC4681-B6C5-3815-DF4D-08429848D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17739"/>
              </p:ext>
            </p:extLst>
          </p:nvPr>
        </p:nvGraphicFramePr>
        <p:xfrm>
          <a:off x="4032073" y="1745159"/>
          <a:ext cx="448187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4850">
                  <a:extLst>
                    <a:ext uri="{9D8B030D-6E8A-4147-A177-3AD203B41FA5}">
                      <a16:colId xmlns:a16="http://schemas.microsoft.com/office/drawing/2014/main" val="3189379428"/>
                    </a:ext>
                  </a:extLst>
                </a:gridCol>
                <a:gridCol w="2187028">
                  <a:extLst>
                    <a:ext uri="{9D8B030D-6E8A-4147-A177-3AD203B41FA5}">
                      <a16:colId xmlns:a16="http://schemas.microsoft.com/office/drawing/2014/main" val="3847570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Healthy control T2*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PD patient T2*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40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 </a:t>
                      </a:r>
                      <a:r>
                        <a:rPr lang="en-US" altLang="zh-CN" dirty="0" err="1"/>
                        <a:t>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 </a:t>
                      </a:r>
                      <a:r>
                        <a:rPr lang="en-US" altLang="zh-CN" dirty="0" err="1"/>
                        <a:t>ms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158566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2451D475-FC1A-5A46-8CE9-2EF541C8A9D8}"/>
              </a:ext>
            </a:extLst>
          </p:cNvPr>
          <p:cNvSpPr txBox="1"/>
          <p:nvPr/>
        </p:nvSpPr>
        <p:spPr>
          <a:xfrm>
            <a:off x="6344296" y="1491243"/>
            <a:ext cx="2338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Brammerloh, Malte et al.(2021) [1]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946AB0-1169-BD53-621D-05C18695320E}"/>
              </a:ext>
            </a:extLst>
          </p:cNvPr>
          <p:cNvSpPr txBox="1"/>
          <p:nvPr/>
        </p:nvSpPr>
        <p:spPr>
          <a:xfrm>
            <a:off x="3938753" y="1080325"/>
            <a:ext cx="5205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MRI time constant T2* as an effective biomarker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2BE4E2A-9585-1D06-CDC6-B22EE1C5C7F4}"/>
              </a:ext>
            </a:extLst>
          </p:cNvPr>
          <p:cNvSpPr txBox="1"/>
          <p:nvPr/>
        </p:nvSpPr>
        <p:spPr>
          <a:xfrm rot="5400000">
            <a:off x="8593080" y="3760904"/>
            <a:ext cx="732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R2*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6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 descr="形状&#10;&#10;中度可信度描述已自动生成">
            <a:extLst>
              <a:ext uri="{FF2B5EF4-FFF2-40B4-BE49-F238E27FC236}">
                <a16:creationId xmlns:a16="http://schemas.microsoft.com/office/drawing/2014/main" id="{1EF87CB3-0181-FB15-73A3-719BCCB68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2" t="13050" r="13200" b="12590"/>
          <a:stretch/>
        </p:blipFill>
        <p:spPr>
          <a:xfrm>
            <a:off x="6907820" y="3243612"/>
            <a:ext cx="1417708" cy="1452137"/>
          </a:xfrm>
          <a:prstGeom prst="rect">
            <a:avLst/>
          </a:prstGeom>
        </p:spPr>
      </p:pic>
      <p:pic>
        <p:nvPicPr>
          <p:cNvPr id="103" name="图片 102" descr="图片包含 形状&#10;&#10;描述已自动生成">
            <a:extLst>
              <a:ext uri="{FF2B5EF4-FFF2-40B4-BE49-F238E27FC236}">
                <a16:creationId xmlns:a16="http://schemas.microsoft.com/office/drawing/2014/main" id="{FF839C4D-43CF-0A85-C624-FF6F50091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6" t="13051" r="11415" b="13181"/>
          <a:stretch/>
        </p:blipFill>
        <p:spPr>
          <a:xfrm>
            <a:off x="6084644" y="3069524"/>
            <a:ext cx="1455809" cy="1440565"/>
          </a:xfrm>
          <a:prstGeom prst="rect">
            <a:avLst/>
          </a:prstGeom>
        </p:spPr>
      </p:pic>
      <p:pic>
        <p:nvPicPr>
          <p:cNvPr id="101" name="图片 100" descr="图片包含 图标&#10;&#10;描述已自动生成">
            <a:extLst>
              <a:ext uri="{FF2B5EF4-FFF2-40B4-BE49-F238E27FC236}">
                <a16:creationId xmlns:a16="http://schemas.microsoft.com/office/drawing/2014/main" id="{33BD7CA7-DD73-0589-9B1C-CC454FEEF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36" t="11812" r="11692" b="12685"/>
          <a:stretch/>
        </p:blipFill>
        <p:spPr>
          <a:xfrm>
            <a:off x="5218184" y="2895925"/>
            <a:ext cx="1438684" cy="1474435"/>
          </a:xfrm>
          <a:prstGeom prst="rect">
            <a:avLst/>
          </a:prstGeom>
          <a:ln w="19050">
            <a:solidFill>
              <a:srgbClr val="0085CA"/>
            </a:solidFill>
          </a:ln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8E1FAF-3C9A-3C26-6E1B-3360AEDAA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Background introduction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1D1C23-5340-1213-1D15-428B05CF72FE}"/>
              </a:ext>
            </a:extLst>
          </p:cNvPr>
          <p:cNvSpPr txBox="1"/>
          <p:nvPr/>
        </p:nvSpPr>
        <p:spPr>
          <a:xfrm>
            <a:off x="4100379" y="1088979"/>
            <a:ext cx="41757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Gold-standard T2* mapping technique 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059ACD4-3250-308F-BC4A-1B42865E991D}"/>
              </a:ext>
            </a:extLst>
          </p:cNvPr>
          <p:cNvCxnSpPr>
            <a:cxnSpLocks/>
          </p:cNvCxnSpPr>
          <p:nvPr/>
        </p:nvCxnSpPr>
        <p:spPr>
          <a:xfrm>
            <a:off x="1104565" y="2708002"/>
            <a:ext cx="30091" cy="168950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BE9C0AD-76FB-66BE-5B54-D4BFFA5D8D8E}"/>
              </a:ext>
            </a:extLst>
          </p:cNvPr>
          <p:cNvCxnSpPr>
            <a:cxnSpLocks/>
          </p:cNvCxnSpPr>
          <p:nvPr/>
        </p:nvCxnSpPr>
        <p:spPr>
          <a:xfrm flipH="1" flipV="1">
            <a:off x="646307" y="2743582"/>
            <a:ext cx="428441" cy="152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EE32057-CF64-8F72-AFAD-CFF8F4D49721}"/>
              </a:ext>
            </a:extLst>
          </p:cNvPr>
          <p:cNvCxnSpPr>
            <a:cxnSpLocks/>
          </p:cNvCxnSpPr>
          <p:nvPr/>
        </p:nvCxnSpPr>
        <p:spPr>
          <a:xfrm flipH="1">
            <a:off x="660631" y="3210222"/>
            <a:ext cx="82425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F4A19F5-6B09-B0C4-29E6-7AD2CEAECAE4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1489496" y="3243612"/>
            <a:ext cx="9001" cy="121355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84F88D2-27F8-0B5F-C73B-BC514BA500D4}"/>
              </a:ext>
            </a:extLst>
          </p:cNvPr>
          <p:cNvSpPr txBox="1"/>
          <p:nvPr/>
        </p:nvSpPr>
        <p:spPr>
          <a:xfrm>
            <a:off x="409302" y="1084132"/>
            <a:ext cx="289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What is T2*?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C9961C58-AA5B-7321-864A-2ECC391FD881}"/>
              </a:ext>
            </a:extLst>
          </p:cNvPr>
          <p:cNvSpPr/>
          <p:nvPr/>
        </p:nvSpPr>
        <p:spPr>
          <a:xfrm>
            <a:off x="660631" y="2070786"/>
            <a:ext cx="3325043" cy="2025338"/>
          </a:xfrm>
          <a:custGeom>
            <a:avLst/>
            <a:gdLst>
              <a:gd name="connsiteX0" fmla="*/ 0 w 2912166"/>
              <a:gd name="connsiteY0" fmla="*/ 0 h 1848679"/>
              <a:gd name="connsiteX1" fmla="*/ 278296 w 2912166"/>
              <a:gd name="connsiteY1" fmla="*/ 506896 h 1848679"/>
              <a:gd name="connsiteX2" fmla="*/ 536713 w 2912166"/>
              <a:gd name="connsiteY2" fmla="*/ 904461 h 1848679"/>
              <a:gd name="connsiteX3" fmla="*/ 934279 w 2912166"/>
              <a:gd name="connsiteY3" fmla="*/ 1302026 h 1848679"/>
              <a:gd name="connsiteX4" fmla="*/ 1401418 w 2912166"/>
              <a:gd name="connsiteY4" fmla="*/ 1610139 h 1848679"/>
              <a:gd name="connsiteX5" fmla="*/ 1838739 w 2912166"/>
              <a:gd name="connsiteY5" fmla="*/ 1739348 h 1848679"/>
              <a:gd name="connsiteX6" fmla="*/ 2256183 w 2912166"/>
              <a:gd name="connsiteY6" fmla="*/ 1808922 h 1848679"/>
              <a:gd name="connsiteX7" fmla="*/ 2623931 w 2912166"/>
              <a:gd name="connsiteY7" fmla="*/ 1828800 h 1848679"/>
              <a:gd name="connsiteX8" fmla="*/ 2912166 w 2912166"/>
              <a:gd name="connsiteY8" fmla="*/ 1848679 h 184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66" h="1848679">
                <a:moveTo>
                  <a:pt x="0" y="0"/>
                </a:moveTo>
                <a:cubicBezTo>
                  <a:pt x="94422" y="178076"/>
                  <a:pt x="188844" y="356153"/>
                  <a:pt x="278296" y="506896"/>
                </a:cubicBezTo>
                <a:cubicBezTo>
                  <a:pt x="367748" y="657640"/>
                  <a:pt x="427383" y="771939"/>
                  <a:pt x="536713" y="904461"/>
                </a:cubicBezTo>
                <a:cubicBezTo>
                  <a:pt x="646043" y="1036983"/>
                  <a:pt x="790162" y="1184413"/>
                  <a:pt x="934279" y="1302026"/>
                </a:cubicBezTo>
                <a:cubicBezTo>
                  <a:pt x="1078396" y="1419639"/>
                  <a:pt x="1250675" y="1537252"/>
                  <a:pt x="1401418" y="1610139"/>
                </a:cubicBezTo>
                <a:cubicBezTo>
                  <a:pt x="1552161" y="1683026"/>
                  <a:pt x="1696278" y="1706217"/>
                  <a:pt x="1838739" y="1739348"/>
                </a:cubicBezTo>
                <a:cubicBezTo>
                  <a:pt x="1981200" y="1772479"/>
                  <a:pt x="2125318" y="1794013"/>
                  <a:pt x="2256183" y="1808922"/>
                </a:cubicBezTo>
                <a:cubicBezTo>
                  <a:pt x="2387048" y="1823831"/>
                  <a:pt x="2623931" y="1828800"/>
                  <a:pt x="2623931" y="1828800"/>
                </a:cubicBezTo>
                <a:lnTo>
                  <a:pt x="2912166" y="1848679"/>
                </a:ln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13FFFAE-1F44-FD5C-5C54-F5D1761DE193}"/>
              </a:ext>
            </a:extLst>
          </p:cNvPr>
          <p:cNvCxnSpPr>
            <a:cxnSpLocks/>
          </p:cNvCxnSpPr>
          <p:nvPr/>
        </p:nvCxnSpPr>
        <p:spPr>
          <a:xfrm flipV="1">
            <a:off x="625789" y="1888514"/>
            <a:ext cx="0" cy="2535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E9580DF-B4FE-E82B-E833-D0D46F6CD6E4}"/>
              </a:ext>
            </a:extLst>
          </p:cNvPr>
          <p:cNvCxnSpPr>
            <a:cxnSpLocks/>
          </p:cNvCxnSpPr>
          <p:nvPr/>
        </p:nvCxnSpPr>
        <p:spPr>
          <a:xfrm>
            <a:off x="625789" y="4424319"/>
            <a:ext cx="3637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29D2C41-6420-3B62-D52D-CB62D1DD238E}"/>
              </a:ext>
            </a:extLst>
          </p:cNvPr>
          <p:cNvSpPr txBox="1"/>
          <p:nvPr/>
        </p:nvSpPr>
        <p:spPr>
          <a:xfrm rot="16200000">
            <a:off x="-729529" y="2820694"/>
            <a:ext cx="2181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Signal Intensity (SI)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8162191-D2F7-A891-6FFD-8A9777ED0043}"/>
              </a:ext>
            </a:extLst>
          </p:cNvPr>
          <p:cNvSpPr txBox="1"/>
          <p:nvPr/>
        </p:nvSpPr>
        <p:spPr>
          <a:xfrm>
            <a:off x="3287448" y="4495314"/>
            <a:ext cx="720004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88A0955-24B5-4084-3092-C40F3EB61C9A}"/>
                  </a:ext>
                </a:extLst>
              </p:cNvPr>
              <p:cNvSpPr txBox="1"/>
              <p:nvPr/>
            </p:nvSpPr>
            <p:spPr>
              <a:xfrm>
                <a:off x="682166" y="1671596"/>
                <a:ext cx="1623659" cy="490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𝑺𝑰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88A0955-24B5-4084-3092-C40F3EB61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66" y="1671596"/>
                <a:ext cx="1623659" cy="4904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>
            <a:extLst>
              <a:ext uri="{FF2B5EF4-FFF2-40B4-BE49-F238E27FC236}">
                <a16:creationId xmlns:a16="http://schemas.microsoft.com/office/drawing/2014/main" id="{00ECE8FE-E9FF-7F9B-E8DD-E6154ECDEB44}"/>
              </a:ext>
            </a:extLst>
          </p:cNvPr>
          <p:cNvSpPr txBox="1"/>
          <p:nvPr/>
        </p:nvSpPr>
        <p:spPr>
          <a:xfrm>
            <a:off x="4100380" y="1541533"/>
            <a:ext cx="4110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effectLst/>
                <a:latin typeface="+mj-lt"/>
                <a:ea typeface="等线" panose="02010600030101010101" pitchFamily="2" charset="-122"/>
              </a:rPr>
              <a:t>Multi-echo spoiled gradient recall </a:t>
            </a:r>
          </a:p>
          <a:p>
            <a:r>
              <a:rPr lang="en-GB" altLang="zh-CN" sz="1800" dirty="0">
                <a:effectLst/>
                <a:latin typeface="+mj-lt"/>
                <a:ea typeface="等线" panose="02010600030101010101" pitchFamily="2" charset="-122"/>
              </a:rPr>
              <a:t>(multi-echo SPGR) </a:t>
            </a:r>
            <a:endParaRPr lang="zh-CN" altLang="en-US" dirty="0">
              <a:latin typeface="+mj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23BBB3A-7D83-9A61-BE4B-1DBD8899FEF9}"/>
              </a:ext>
            </a:extLst>
          </p:cNvPr>
          <p:cNvSpPr txBox="1"/>
          <p:nvPr/>
        </p:nvSpPr>
        <p:spPr>
          <a:xfrm>
            <a:off x="4287974" y="4250042"/>
            <a:ext cx="967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a</a:t>
            </a:r>
            <a:endParaRPr lang="zh-CN" altLang="en-US" sz="1600" dirty="0">
              <a:latin typeface="+mj-l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E33425A-39C7-F2BB-9DE5-4BF1DC830DE0}"/>
              </a:ext>
            </a:extLst>
          </p:cNvPr>
          <p:cNvSpPr txBox="1"/>
          <p:nvPr/>
        </p:nvSpPr>
        <p:spPr>
          <a:xfrm>
            <a:off x="5136549" y="4424319"/>
            <a:ext cx="967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b</a:t>
            </a:r>
            <a:endParaRPr lang="zh-CN" altLang="en-US" sz="1600" dirty="0">
              <a:latin typeface="+mj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64ACA0-96A0-9407-99F9-7EF17AA0CE0B}"/>
              </a:ext>
            </a:extLst>
          </p:cNvPr>
          <p:cNvSpPr/>
          <p:nvPr/>
        </p:nvSpPr>
        <p:spPr>
          <a:xfrm>
            <a:off x="1040380" y="2663421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791ED0A8-8C71-E433-1587-558716F99BED}"/>
              </a:ext>
            </a:extLst>
          </p:cNvPr>
          <p:cNvSpPr/>
          <p:nvPr/>
        </p:nvSpPr>
        <p:spPr>
          <a:xfrm>
            <a:off x="1409026" y="3163142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7517E36-B0F6-750C-FE86-4B6648FF1294}"/>
              </a:ext>
            </a:extLst>
          </p:cNvPr>
          <p:cNvSpPr/>
          <p:nvPr/>
        </p:nvSpPr>
        <p:spPr>
          <a:xfrm>
            <a:off x="1911205" y="3575542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2CDC0F6-4A54-4389-84AD-51CFAF040E7C}"/>
              </a:ext>
            </a:extLst>
          </p:cNvPr>
          <p:cNvSpPr/>
          <p:nvPr/>
        </p:nvSpPr>
        <p:spPr>
          <a:xfrm>
            <a:off x="2514894" y="3865176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CEEFC61-4ABF-28BC-FF1A-4D6320A5D814}"/>
              </a:ext>
            </a:extLst>
          </p:cNvPr>
          <p:cNvSpPr txBox="1"/>
          <p:nvPr/>
        </p:nvSpPr>
        <p:spPr>
          <a:xfrm rot="2190923">
            <a:off x="820759" y="4644692"/>
            <a:ext cx="969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a</a:t>
            </a:r>
            <a:endParaRPr lang="zh-CN" altLang="en-US" sz="1600" dirty="0">
              <a:latin typeface="+mj-lt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E42A314-2467-A6D8-2066-8D7B28F51758}"/>
              </a:ext>
            </a:extLst>
          </p:cNvPr>
          <p:cNvSpPr txBox="1"/>
          <p:nvPr/>
        </p:nvSpPr>
        <p:spPr>
          <a:xfrm rot="2190923">
            <a:off x="1285118" y="4632536"/>
            <a:ext cx="9690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b</a:t>
            </a:r>
            <a:endParaRPr lang="zh-CN" altLang="en-US" sz="1600" dirty="0">
              <a:latin typeface="+mj-lt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6F385F9-FD16-B6E3-0AF7-FF6E9BF0E9B9}"/>
              </a:ext>
            </a:extLst>
          </p:cNvPr>
          <p:cNvCxnSpPr>
            <a:cxnSpLocks/>
          </p:cNvCxnSpPr>
          <p:nvPr/>
        </p:nvCxnSpPr>
        <p:spPr>
          <a:xfrm>
            <a:off x="4112822" y="2582651"/>
            <a:ext cx="3845241" cy="3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B5D4D3E2-50EB-29A3-6081-A5FD53A5F516}"/>
              </a:ext>
            </a:extLst>
          </p:cNvPr>
          <p:cNvSpPr/>
          <p:nvPr/>
        </p:nvSpPr>
        <p:spPr>
          <a:xfrm>
            <a:off x="4313398" y="2273629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929F04-E299-ECAD-5BBC-82D4388953AF}"/>
              </a:ext>
            </a:extLst>
          </p:cNvPr>
          <p:cNvCxnSpPr/>
          <p:nvPr/>
        </p:nvCxnSpPr>
        <p:spPr>
          <a:xfrm>
            <a:off x="4987546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BB8DFD1-4D0E-EBA9-6507-ED45B2796DF7}"/>
              </a:ext>
            </a:extLst>
          </p:cNvPr>
          <p:cNvCxnSpPr/>
          <p:nvPr/>
        </p:nvCxnSpPr>
        <p:spPr>
          <a:xfrm>
            <a:off x="5548021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0ECDDB11-B67F-38A6-9179-73DCB2D1A2A0}"/>
              </a:ext>
            </a:extLst>
          </p:cNvPr>
          <p:cNvCxnSpPr/>
          <p:nvPr/>
        </p:nvCxnSpPr>
        <p:spPr>
          <a:xfrm>
            <a:off x="6053063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B027ADFD-C3BC-AC49-57AC-945976E2C860}"/>
              </a:ext>
            </a:extLst>
          </p:cNvPr>
          <p:cNvCxnSpPr/>
          <p:nvPr/>
        </p:nvCxnSpPr>
        <p:spPr>
          <a:xfrm>
            <a:off x="6609995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82DEE265-268B-82A6-7D9F-9F3BC7254B6C}"/>
              </a:ext>
            </a:extLst>
          </p:cNvPr>
          <p:cNvSpPr/>
          <p:nvPr/>
        </p:nvSpPr>
        <p:spPr>
          <a:xfrm>
            <a:off x="6907820" y="2269531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C525D5B-404B-63FB-657E-1D990048EDB3}"/>
              </a:ext>
            </a:extLst>
          </p:cNvPr>
          <p:cNvSpPr txBox="1"/>
          <p:nvPr/>
        </p:nvSpPr>
        <p:spPr>
          <a:xfrm>
            <a:off x="7058114" y="2256566"/>
            <a:ext cx="1217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+mj-lt"/>
                <a:ea typeface="等线" panose="02010600030101010101" pitchFamily="2" charset="-122"/>
              </a:rPr>
              <a:t>r</a:t>
            </a:r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epeat…</a:t>
            </a:r>
            <a:endParaRPr lang="zh-CN" altLang="en-US" sz="1600" dirty="0">
              <a:latin typeface="+mj-lt"/>
            </a:endParaRPr>
          </a:p>
        </p:txBody>
      </p:sp>
      <p:pic>
        <p:nvPicPr>
          <p:cNvPr id="99" name="图片 98" descr="图片包含 图标&#10;&#10;描述已自动生成">
            <a:extLst>
              <a:ext uri="{FF2B5EF4-FFF2-40B4-BE49-F238E27FC236}">
                <a16:creationId xmlns:a16="http://schemas.microsoft.com/office/drawing/2014/main" id="{0981169C-8B62-729E-F464-0AFB33B114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086" t="13104" r="11692" b="13129"/>
          <a:stretch/>
        </p:blipFill>
        <p:spPr>
          <a:xfrm>
            <a:off x="4340514" y="2758806"/>
            <a:ext cx="1449443" cy="144056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3424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 descr="形状&#10;&#10;中度可信度描述已自动生成">
            <a:extLst>
              <a:ext uri="{FF2B5EF4-FFF2-40B4-BE49-F238E27FC236}">
                <a16:creationId xmlns:a16="http://schemas.microsoft.com/office/drawing/2014/main" id="{1EF87CB3-0181-FB15-73A3-719BCCB68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2" t="13050" r="13200" b="12590"/>
          <a:stretch/>
        </p:blipFill>
        <p:spPr>
          <a:xfrm>
            <a:off x="6907820" y="3243612"/>
            <a:ext cx="1417708" cy="1452137"/>
          </a:xfrm>
          <a:prstGeom prst="rect">
            <a:avLst/>
          </a:prstGeom>
        </p:spPr>
      </p:pic>
      <p:pic>
        <p:nvPicPr>
          <p:cNvPr id="103" name="图片 102" descr="图片包含 形状&#10;&#10;描述已自动生成">
            <a:extLst>
              <a:ext uri="{FF2B5EF4-FFF2-40B4-BE49-F238E27FC236}">
                <a16:creationId xmlns:a16="http://schemas.microsoft.com/office/drawing/2014/main" id="{FF839C4D-43CF-0A85-C624-FF6F50091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6" t="13051" r="11415" b="13181"/>
          <a:stretch/>
        </p:blipFill>
        <p:spPr>
          <a:xfrm>
            <a:off x="6084644" y="3069524"/>
            <a:ext cx="1455809" cy="1440565"/>
          </a:xfrm>
          <a:prstGeom prst="rect">
            <a:avLst/>
          </a:prstGeom>
        </p:spPr>
      </p:pic>
      <p:pic>
        <p:nvPicPr>
          <p:cNvPr id="101" name="图片 100" descr="图片包含 图标&#10;&#10;描述已自动生成">
            <a:extLst>
              <a:ext uri="{FF2B5EF4-FFF2-40B4-BE49-F238E27FC236}">
                <a16:creationId xmlns:a16="http://schemas.microsoft.com/office/drawing/2014/main" id="{33BD7CA7-DD73-0589-9B1C-CC454FEEF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36" t="11812" r="11692" b="12685"/>
          <a:stretch/>
        </p:blipFill>
        <p:spPr>
          <a:xfrm>
            <a:off x="5218184" y="2895925"/>
            <a:ext cx="1438684" cy="1474435"/>
          </a:xfrm>
          <a:prstGeom prst="rect">
            <a:avLst/>
          </a:prstGeom>
          <a:ln w="19050">
            <a:solidFill>
              <a:srgbClr val="0085CA"/>
            </a:solidFill>
          </a:ln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8E1FAF-3C9A-3C26-6E1B-3360AEDAA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Background introduction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1D1C23-5340-1213-1D15-428B05CF72FE}"/>
              </a:ext>
            </a:extLst>
          </p:cNvPr>
          <p:cNvSpPr txBox="1"/>
          <p:nvPr/>
        </p:nvSpPr>
        <p:spPr>
          <a:xfrm>
            <a:off x="4100379" y="1088979"/>
            <a:ext cx="41757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Gold-standard T2* mapping technique 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059ACD4-3250-308F-BC4A-1B42865E991D}"/>
              </a:ext>
            </a:extLst>
          </p:cNvPr>
          <p:cNvCxnSpPr>
            <a:cxnSpLocks/>
          </p:cNvCxnSpPr>
          <p:nvPr/>
        </p:nvCxnSpPr>
        <p:spPr>
          <a:xfrm>
            <a:off x="1104565" y="2708002"/>
            <a:ext cx="30091" cy="168950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BE9C0AD-76FB-66BE-5B54-D4BFFA5D8D8E}"/>
              </a:ext>
            </a:extLst>
          </p:cNvPr>
          <p:cNvCxnSpPr>
            <a:cxnSpLocks/>
          </p:cNvCxnSpPr>
          <p:nvPr/>
        </p:nvCxnSpPr>
        <p:spPr>
          <a:xfrm flipH="1" flipV="1">
            <a:off x="646307" y="2743582"/>
            <a:ext cx="428441" cy="152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EE32057-CF64-8F72-AFAD-CFF8F4D49721}"/>
              </a:ext>
            </a:extLst>
          </p:cNvPr>
          <p:cNvCxnSpPr>
            <a:cxnSpLocks/>
          </p:cNvCxnSpPr>
          <p:nvPr/>
        </p:nvCxnSpPr>
        <p:spPr>
          <a:xfrm flipH="1">
            <a:off x="660631" y="3210222"/>
            <a:ext cx="82425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F4A19F5-6B09-B0C4-29E6-7AD2CEAECAE4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1489496" y="3243612"/>
            <a:ext cx="9001" cy="121355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84F88D2-27F8-0B5F-C73B-BC514BA500D4}"/>
              </a:ext>
            </a:extLst>
          </p:cNvPr>
          <p:cNvSpPr txBox="1"/>
          <p:nvPr/>
        </p:nvSpPr>
        <p:spPr>
          <a:xfrm>
            <a:off x="409302" y="1084132"/>
            <a:ext cx="289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What is T2*?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C9961C58-AA5B-7321-864A-2ECC391FD881}"/>
              </a:ext>
            </a:extLst>
          </p:cNvPr>
          <p:cNvSpPr/>
          <p:nvPr/>
        </p:nvSpPr>
        <p:spPr>
          <a:xfrm>
            <a:off x="660631" y="2070786"/>
            <a:ext cx="3325043" cy="2025338"/>
          </a:xfrm>
          <a:custGeom>
            <a:avLst/>
            <a:gdLst>
              <a:gd name="connsiteX0" fmla="*/ 0 w 2912166"/>
              <a:gd name="connsiteY0" fmla="*/ 0 h 1848679"/>
              <a:gd name="connsiteX1" fmla="*/ 278296 w 2912166"/>
              <a:gd name="connsiteY1" fmla="*/ 506896 h 1848679"/>
              <a:gd name="connsiteX2" fmla="*/ 536713 w 2912166"/>
              <a:gd name="connsiteY2" fmla="*/ 904461 h 1848679"/>
              <a:gd name="connsiteX3" fmla="*/ 934279 w 2912166"/>
              <a:gd name="connsiteY3" fmla="*/ 1302026 h 1848679"/>
              <a:gd name="connsiteX4" fmla="*/ 1401418 w 2912166"/>
              <a:gd name="connsiteY4" fmla="*/ 1610139 h 1848679"/>
              <a:gd name="connsiteX5" fmla="*/ 1838739 w 2912166"/>
              <a:gd name="connsiteY5" fmla="*/ 1739348 h 1848679"/>
              <a:gd name="connsiteX6" fmla="*/ 2256183 w 2912166"/>
              <a:gd name="connsiteY6" fmla="*/ 1808922 h 1848679"/>
              <a:gd name="connsiteX7" fmla="*/ 2623931 w 2912166"/>
              <a:gd name="connsiteY7" fmla="*/ 1828800 h 1848679"/>
              <a:gd name="connsiteX8" fmla="*/ 2912166 w 2912166"/>
              <a:gd name="connsiteY8" fmla="*/ 1848679 h 184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66" h="1848679">
                <a:moveTo>
                  <a:pt x="0" y="0"/>
                </a:moveTo>
                <a:cubicBezTo>
                  <a:pt x="94422" y="178076"/>
                  <a:pt x="188844" y="356153"/>
                  <a:pt x="278296" y="506896"/>
                </a:cubicBezTo>
                <a:cubicBezTo>
                  <a:pt x="367748" y="657640"/>
                  <a:pt x="427383" y="771939"/>
                  <a:pt x="536713" y="904461"/>
                </a:cubicBezTo>
                <a:cubicBezTo>
                  <a:pt x="646043" y="1036983"/>
                  <a:pt x="790162" y="1184413"/>
                  <a:pt x="934279" y="1302026"/>
                </a:cubicBezTo>
                <a:cubicBezTo>
                  <a:pt x="1078396" y="1419639"/>
                  <a:pt x="1250675" y="1537252"/>
                  <a:pt x="1401418" y="1610139"/>
                </a:cubicBezTo>
                <a:cubicBezTo>
                  <a:pt x="1552161" y="1683026"/>
                  <a:pt x="1696278" y="1706217"/>
                  <a:pt x="1838739" y="1739348"/>
                </a:cubicBezTo>
                <a:cubicBezTo>
                  <a:pt x="1981200" y="1772479"/>
                  <a:pt x="2125318" y="1794013"/>
                  <a:pt x="2256183" y="1808922"/>
                </a:cubicBezTo>
                <a:cubicBezTo>
                  <a:pt x="2387048" y="1823831"/>
                  <a:pt x="2623931" y="1828800"/>
                  <a:pt x="2623931" y="1828800"/>
                </a:cubicBezTo>
                <a:lnTo>
                  <a:pt x="2912166" y="1848679"/>
                </a:ln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13FFFAE-1F44-FD5C-5C54-F5D1761DE193}"/>
              </a:ext>
            </a:extLst>
          </p:cNvPr>
          <p:cNvCxnSpPr>
            <a:cxnSpLocks/>
          </p:cNvCxnSpPr>
          <p:nvPr/>
        </p:nvCxnSpPr>
        <p:spPr>
          <a:xfrm flipV="1">
            <a:off x="625789" y="1888514"/>
            <a:ext cx="0" cy="2535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E9580DF-B4FE-E82B-E833-D0D46F6CD6E4}"/>
              </a:ext>
            </a:extLst>
          </p:cNvPr>
          <p:cNvCxnSpPr>
            <a:cxnSpLocks/>
          </p:cNvCxnSpPr>
          <p:nvPr/>
        </p:nvCxnSpPr>
        <p:spPr>
          <a:xfrm>
            <a:off x="625789" y="4424319"/>
            <a:ext cx="3637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29D2C41-6420-3B62-D52D-CB62D1DD238E}"/>
              </a:ext>
            </a:extLst>
          </p:cNvPr>
          <p:cNvSpPr txBox="1"/>
          <p:nvPr/>
        </p:nvSpPr>
        <p:spPr>
          <a:xfrm rot="16200000">
            <a:off x="-729529" y="2820694"/>
            <a:ext cx="2181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Signal Intensity (SI)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8162191-D2F7-A891-6FFD-8A9777ED0043}"/>
              </a:ext>
            </a:extLst>
          </p:cNvPr>
          <p:cNvSpPr txBox="1"/>
          <p:nvPr/>
        </p:nvSpPr>
        <p:spPr>
          <a:xfrm>
            <a:off x="2078007" y="4536637"/>
            <a:ext cx="720004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88A0955-24B5-4084-3092-C40F3EB61C9A}"/>
                  </a:ext>
                </a:extLst>
              </p:cNvPr>
              <p:cNvSpPr txBox="1"/>
              <p:nvPr/>
            </p:nvSpPr>
            <p:spPr>
              <a:xfrm>
                <a:off x="682166" y="1671596"/>
                <a:ext cx="1623659" cy="490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𝑺𝑰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88A0955-24B5-4084-3092-C40F3EB61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66" y="1671596"/>
                <a:ext cx="1623659" cy="4904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>
            <a:extLst>
              <a:ext uri="{FF2B5EF4-FFF2-40B4-BE49-F238E27FC236}">
                <a16:creationId xmlns:a16="http://schemas.microsoft.com/office/drawing/2014/main" id="{00ECE8FE-E9FF-7F9B-E8DD-E6154ECDEB44}"/>
              </a:ext>
            </a:extLst>
          </p:cNvPr>
          <p:cNvSpPr txBox="1"/>
          <p:nvPr/>
        </p:nvSpPr>
        <p:spPr>
          <a:xfrm>
            <a:off x="4100380" y="1541533"/>
            <a:ext cx="4110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effectLst/>
                <a:latin typeface="+mj-lt"/>
                <a:ea typeface="等线" panose="02010600030101010101" pitchFamily="2" charset="-122"/>
              </a:rPr>
              <a:t>Multi-echo spoiled gradient recall </a:t>
            </a:r>
          </a:p>
          <a:p>
            <a:r>
              <a:rPr lang="en-GB" altLang="zh-CN" sz="1800" dirty="0">
                <a:effectLst/>
                <a:latin typeface="+mj-lt"/>
                <a:ea typeface="等线" panose="02010600030101010101" pitchFamily="2" charset="-122"/>
              </a:rPr>
              <a:t>(multi-echo SPGR) </a:t>
            </a:r>
            <a:endParaRPr lang="zh-CN" altLang="en-US" dirty="0">
              <a:latin typeface="+mj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23BBB3A-7D83-9A61-BE4B-1DBD8899FEF9}"/>
              </a:ext>
            </a:extLst>
          </p:cNvPr>
          <p:cNvSpPr txBox="1"/>
          <p:nvPr/>
        </p:nvSpPr>
        <p:spPr>
          <a:xfrm>
            <a:off x="4287974" y="4250042"/>
            <a:ext cx="967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a</a:t>
            </a:r>
            <a:endParaRPr lang="zh-CN" altLang="en-US" sz="1600" dirty="0">
              <a:latin typeface="+mj-l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E33425A-39C7-F2BB-9DE5-4BF1DC830DE0}"/>
              </a:ext>
            </a:extLst>
          </p:cNvPr>
          <p:cNvSpPr txBox="1"/>
          <p:nvPr/>
        </p:nvSpPr>
        <p:spPr>
          <a:xfrm>
            <a:off x="5136549" y="4424319"/>
            <a:ext cx="967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b</a:t>
            </a:r>
            <a:endParaRPr lang="zh-CN" altLang="en-US" sz="1600" dirty="0">
              <a:latin typeface="+mj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64ACA0-96A0-9407-99F9-7EF17AA0CE0B}"/>
              </a:ext>
            </a:extLst>
          </p:cNvPr>
          <p:cNvSpPr/>
          <p:nvPr/>
        </p:nvSpPr>
        <p:spPr>
          <a:xfrm>
            <a:off x="1040380" y="2663421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791ED0A8-8C71-E433-1587-558716F99BED}"/>
              </a:ext>
            </a:extLst>
          </p:cNvPr>
          <p:cNvSpPr/>
          <p:nvPr/>
        </p:nvSpPr>
        <p:spPr>
          <a:xfrm>
            <a:off x="1409026" y="3163142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7517E36-B0F6-750C-FE86-4B6648FF1294}"/>
              </a:ext>
            </a:extLst>
          </p:cNvPr>
          <p:cNvSpPr/>
          <p:nvPr/>
        </p:nvSpPr>
        <p:spPr>
          <a:xfrm>
            <a:off x="1911205" y="3575542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2CDC0F6-4A54-4389-84AD-51CFAF040E7C}"/>
              </a:ext>
            </a:extLst>
          </p:cNvPr>
          <p:cNvSpPr/>
          <p:nvPr/>
        </p:nvSpPr>
        <p:spPr>
          <a:xfrm>
            <a:off x="2514894" y="3865176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CEEFC61-4ABF-28BC-FF1A-4D6320A5D814}"/>
              </a:ext>
            </a:extLst>
          </p:cNvPr>
          <p:cNvSpPr txBox="1"/>
          <p:nvPr/>
        </p:nvSpPr>
        <p:spPr>
          <a:xfrm rot="2190923">
            <a:off x="820759" y="4644692"/>
            <a:ext cx="969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a</a:t>
            </a:r>
            <a:endParaRPr lang="zh-CN" altLang="en-US" sz="1600" dirty="0">
              <a:latin typeface="+mj-lt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E42A314-2467-A6D8-2066-8D7B28F51758}"/>
              </a:ext>
            </a:extLst>
          </p:cNvPr>
          <p:cNvSpPr txBox="1"/>
          <p:nvPr/>
        </p:nvSpPr>
        <p:spPr>
          <a:xfrm rot="2190923">
            <a:off x="1285118" y="4632536"/>
            <a:ext cx="9690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b</a:t>
            </a:r>
            <a:endParaRPr lang="zh-CN" altLang="en-US" sz="1600" dirty="0">
              <a:latin typeface="+mj-lt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6F385F9-FD16-B6E3-0AF7-FF6E9BF0E9B9}"/>
              </a:ext>
            </a:extLst>
          </p:cNvPr>
          <p:cNvCxnSpPr>
            <a:cxnSpLocks/>
          </p:cNvCxnSpPr>
          <p:nvPr/>
        </p:nvCxnSpPr>
        <p:spPr>
          <a:xfrm>
            <a:off x="4112822" y="2582651"/>
            <a:ext cx="3845241" cy="3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B5D4D3E2-50EB-29A3-6081-A5FD53A5F516}"/>
              </a:ext>
            </a:extLst>
          </p:cNvPr>
          <p:cNvSpPr/>
          <p:nvPr/>
        </p:nvSpPr>
        <p:spPr>
          <a:xfrm>
            <a:off x="4313398" y="2273629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929F04-E299-ECAD-5BBC-82D4388953AF}"/>
              </a:ext>
            </a:extLst>
          </p:cNvPr>
          <p:cNvCxnSpPr/>
          <p:nvPr/>
        </p:nvCxnSpPr>
        <p:spPr>
          <a:xfrm>
            <a:off x="4987546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BB8DFD1-4D0E-EBA9-6507-ED45B2796DF7}"/>
              </a:ext>
            </a:extLst>
          </p:cNvPr>
          <p:cNvCxnSpPr/>
          <p:nvPr/>
        </p:nvCxnSpPr>
        <p:spPr>
          <a:xfrm>
            <a:off x="5548021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0ECDDB11-B67F-38A6-9179-73DCB2D1A2A0}"/>
              </a:ext>
            </a:extLst>
          </p:cNvPr>
          <p:cNvCxnSpPr/>
          <p:nvPr/>
        </p:nvCxnSpPr>
        <p:spPr>
          <a:xfrm>
            <a:off x="6053063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B027ADFD-C3BC-AC49-57AC-945976E2C860}"/>
              </a:ext>
            </a:extLst>
          </p:cNvPr>
          <p:cNvCxnSpPr/>
          <p:nvPr/>
        </p:nvCxnSpPr>
        <p:spPr>
          <a:xfrm>
            <a:off x="6609995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82DEE265-268B-82A6-7D9F-9F3BC7254B6C}"/>
              </a:ext>
            </a:extLst>
          </p:cNvPr>
          <p:cNvSpPr/>
          <p:nvPr/>
        </p:nvSpPr>
        <p:spPr>
          <a:xfrm>
            <a:off x="6907820" y="2269531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C525D5B-404B-63FB-657E-1D990048EDB3}"/>
              </a:ext>
            </a:extLst>
          </p:cNvPr>
          <p:cNvSpPr txBox="1"/>
          <p:nvPr/>
        </p:nvSpPr>
        <p:spPr>
          <a:xfrm>
            <a:off x="7058114" y="2256566"/>
            <a:ext cx="1217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+mj-lt"/>
                <a:ea typeface="等线" panose="02010600030101010101" pitchFamily="2" charset="-122"/>
              </a:rPr>
              <a:t>r</a:t>
            </a:r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epeat…</a:t>
            </a:r>
            <a:endParaRPr lang="zh-CN" altLang="en-US" sz="1600" dirty="0">
              <a:latin typeface="+mj-lt"/>
            </a:endParaRPr>
          </a:p>
        </p:txBody>
      </p:sp>
      <p:pic>
        <p:nvPicPr>
          <p:cNvPr id="99" name="图片 98" descr="图片包含 图标&#10;&#10;描述已自动生成">
            <a:extLst>
              <a:ext uri="{FF2B5EF4-FFF2-40B4-BE49-F238E27FC236}">
                <a16:creationId xmlns:a16="http://schemas.microsoft.com/office/drawing/2014/main" id="{0981169C-8B62-729E-F464-0AFB33B114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086" t="13104" r="11692" b="13129"/>
          <a:stretch/>
        </p:blipFill>
        <p:spPr>
          <a:xfrm>
            <a:off x="4340514" y="2758806"/>
            <a:ext cx="1449443" cy="144056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09" name="图片 108" descr="文本&#10;&#10;描述已自动生成">
            <a:extLst>
              <a:ext uri="{FF2B5EF4-FFF2-40B4-BE49-F238E27FC236}">
                <a16:creationId xmlns:a16="http://schemas.microsoft.com/office/drawing/2014/main" id="{4523BC20-428A-5FD0-1745-720DC7E046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72" t="5906" r="48586" b="50000"/>
          <a:stretch/>
        </p:blipFill>
        <p:spPr>
          <a:xfrm>
            <a:off x="4131924" y="1765099"/>
            <a:ext cx="4420565" cy="457853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1" name="矩形 110">
            <a:extLst>
              <a:ext uri="{FF2B5EF4-FFF2-40B4-BE49-F238E27FC236}">
                <a16:creationId xmlns:a16="http://schemas.microsoft.com/office/drawing/2014/main" id="{142CA349-2426-98F0-8CAD-68B4BE447E9C}"/>
              </a:ext>
            </a:extLst>
          </p:cNvPr>
          <p:cNvSpPr/>
          <p:nvPr/>
        </p:nvSpPr>
        <p:spPr>
          <a:xfrm>
            <a:off x="4546042" y="3455214"/>
            <a:ext cx="2976440" cy="9596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C944585-39F1-2D91-A88F-C41767697820}"/>
              </a:ext>
            </a:extLst>
          </p:cNvPr>
          <p:cNvSpPr txBox="1"/>
          <p:nvPr/>
        </p:nvSpPr>
        <p:spPr>
          <a:xfrm>
            <a:off x="514000" y="4857954"/>
            <a:ext cx="196899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altLang="zh-CN" dirty="0">
                <a:latin typeface="+mj-lt"/>
                <a:ea typeface="等线" panose="02010600030101010101" pitchFamily="2" charset="-122"/>
              </a:rPr>
              <a:t>Motion artefact </a:t>
            </a:r>
            <a:endParaRPr lang="zh-CN" altLang="en-US" dirty="0"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2DE0A5-A16D-8A88-B36B-133E74164FC4}"/>
              </a:ext>
            </a:extLst>
          </p:cNvPr>
          <p:cNvSpPr txBox="1"/>
          <p:nvPr/>
        </p:nvSpPr>
        <p:spPr>
          <a:xfrm>
            <a:off x="514000" y="5364461"/>
            <a:ext cx="2893415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  <a:ea typeface="等线" panose="02010600030101010101" pitchFamily="2" charset="-122"/>
              </a:rPr>
              <a:t>Possible solution:</a:t>
            </a:r>
          </a:p>
          <a:p>
            <a:r>
              <a:rPr lang="en-US" altLang="zh-CN" dirty="0">
                <a:latin typeface="+mj-lt"/>
                <a:ea typeface="等线" panose="02010600030101010101" pitchFamily="2" charset="-122"/>
              </a:rPr>
              <a:t>N-periodic ka-SPGR</a:t>
            </a:r>
            <a:endParaRPr lang="zh-CN" altLang="en-US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08C32F-778F-8B76-C03B-333C983CDDE4}"/>
              </a:ext>
            </a:extLst>
          </p:cNvPr>
          <p:cNvSpPr txBox="1"/>
          <p:nvPr/>
        </p:nvSpPr>
        <p:spPr>
          <a:xfrm>
            <a:off x="4131924" y="6153573"/>
            <a:ext cx="2338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Holdsworth, S. J et al. (2016) [2]</a:t>
            </a:r>
          </a:p>
        </p:txBody>
      </p:sp>
    </p:spTree>
    <p:extLst>
      <p:ext uri="{BB962C8B-B14F-4D97-AF65-F5344CB8AC3E}">
        <p14:creationId xmlns:p14="http://schemas.microsoft.com/office/powerpoint/2010/main" val="268642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2216118"/>
            <a:ext cx="3723021" cy="636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N-periodic 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785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74DCAE04-6FBB-938C-0149-7415A8B1FBD5}"/>
              </a:ext>
            </a:extLst>
          </p:cNvPr>
          <p:cNvSpPr/>
          <p:nvPr/>
        </p:nvSpPr>
        <p:spPr>
          <a:xfrm>
            <a:off x="8357879" y="1712961"/>
            <a:ext cx="806244" cy="638534"/>
          </a:xfrm>
          <a:prstGeom prst="rect">
            <a:avLst/>
          </a:prstGeom>
          <a:solidFill>
            <a:srgbClr val="D4EFFC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536AB37-5B7E-C6AF-EDDE-BEFAB9976CDC}"/>
              </a:ext>
            </a:extLst>
          </p:cNvPr>
          <p:cNvSpPr/>
          <p:nvPr/>
        </p:nvSpPr>
        <p:spPr>
          <a:xfrm>
            <a:off x="5443017" y="1720222"/>
            <a:ext cx="1416374" cy="6385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DBE27A-010E-D2F0-8EDF-E47C585B2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Theory </a:t>
            </a:r>
          </a:p>
          <a:p>
            <a:r>
              <a:rPr lang="en-US" altLang="zh-CN" dirty="0"/>
              <a:t>N-periodic ka-SPGR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6DA6B9D-3CE8-9555-08CE-FC41E8F93BEC}"/>
              </a:ext>
            </a:extLst>
          </p:cNvPr>
          <p:cNvCxnSpPr>
            <a:cxnSpLocks/>
          </p:cNvCxnSpPr>
          <p:nvPr/>
        </p:nvCxnSpPr>
        <p:spPr>
          <a:xfrm>
            <a:off x="249326" y="2411599"/>
            <a:ext cx="3845241" cy="3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AEA10F0-ABB5-C7C6-1B05-AF367E6452A8}"/>
              </a:ext>
            </a:extLst>
          </p:cNvPr>
          <p:cNvSpPr/>
          <p:nvPr/>
        </p:nvSpPr>
        <p:spPr>
          <a:xfrm>
            <a:off x="449902" y="2102577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D820144-25DA-9D68-E3A0-D7166F3F327D}"/>
              </a:ext>
            </a:extLst>
          </p:cNvPr>
          <p:cNvCxnSpPr/>
          <p:nvPr/>
        </p:nvCxnSpPr>
        <p:spPr>
          <a:xfrm>
            <a:off x="786121" y="205736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D17B4F2-3AA8-2379-C05B-8C76B715395C}"/>
              </a:ext>
            </a:extLst>
          </p:cNvPr>
          <p:cNvSpPr/>
          <p:nvPr/>
        </p:nvSpPr>
        <p:spPr>
          <a:xfrm>
            <a:off x="1011617" y="2087859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35628A-6E22-0344-5A5C-0342977BD907}"/>
              </a:ext>
            </a:extLst>
          </p:cNvPr>
          <p:cNvSpPr txBox="1"/>
          <p:nvPr/>
        </p:nvSpPr>
        <p:spPr>
          <a:xfrm>
            <a:off x="545733" y="2420843"/>
            <a:ext cx="5350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latin typeface="+mj-lt"/>
                <a:ea typeface="等线" panose="02010600030101010101" pitchFamily="2" charset="-122"/>
              </a:rPr>
              <a:t>S(0)</a:t>
            </a:r>
            <a:endParaRPr lang="zh-CN" altLang="en-US" sz="1600" dirty="0">
              <a:solidFill>
                <a:srgbClr val="00B050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79F49B-ADE0-3706-595C-B2461AC4B5CF}"/>
                  </a:ext>
                </a:extLst>
              </p:cNvPr>
              <p:cNvSpPr txBox="1"/>
              <p:nvPr/>
            </p:nvSpPr>
            <p:spPr>
              <a:xfrm>
                <a:off x="184868" y="3165849"/>
                <a:ext cx="2931826" cy="171893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zh-CN" dirty="0">
                    <a:latin typeface="+mj-lt"/>
                    <a:ea typeface="等线" panose="02010600030101010101" pitchFamily="2" charset="-122"/>
                  </a:rPr>
                  <a:t>Short repetition time TR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zh-CN" dirty="0">
                    <a:latin typeface="+mj-lt"/>
                    <a:ea typeface="等线" panose="02010600030101010101" pitchFamily="2" charset="-122"/>
                  </a:rPr>
                  <a:t>TE = TR/2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zh-CN" dirty="0">
                    <a:latin typeface="+mj-lt"/>
                    <a:ea typeface="等线" panose="02010600030101010101" pitchFamily="2" charset="-122"/>
                  </a:rPr>
                  <a:t>RF spoiling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zh-CN" altLang="en-US" sz="1800" b="1" dirty="0">
                  <a:latin typeface="+mj-lt"/>
                </a:endParaRPr>
              </a:p>
              <a:p>
                <a:endParaRPr lang="zh-CN" altLang="en-US" dirty="0">
                  <a:latin typeface="+mj-lt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79F49B-ADE0-3706-595C-B2461AC4B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8" y="3165849"/>
                <a:ext cx="2931826" cy="1718932"/>
              </a:xfrm>
              <a:prstGeom prst="rect">
                <a:avLst/>
              </a:prstGeom>
              <a:blipFill>
                <a:blip r:embed="rId3"/>
                <a:stretch>
                  <a:fillRect l="-825" t="-1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DB06FF2-8D02-70A4-5C6C-1DA339A9B9C8}"/>
              </a:ext>
            </a:extLst>
          </p:cNvPr>
          <p:cNvCxnSpPr/>
          <p:nvPr/>
        </p:nvCxnSpPr>
        <p:spPr>
          <a:xfrm>
            <a:off x="1378958" y="2072080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376F0DA6-48D1-C1E7-5F74-1F56FB38DC37}"/>
              </a:ext>
            </a:extLst>
          </p:cNvPr>
          <p:cNvSpPr/>
          <p:nvPr/>
        </p:nvSpPr>
        <p:spPr>
          <a:xfrm>
            <a:off x="1604454" y="2102577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4E7734-6A77-2312-D807-3FAB0C3E5A3C}"/>
              </a:ext>
            </a:extLst>
          </p:cNvPr>
          <p:cNvSpPr/>
          <p:nvPr/>
        </p:nvSpPr>
        <p:spPr>
          <a:xfrm>
            <a:off x="2455588" y="2115184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16B5B7B-31FE-EA77-E043-F84835A60F22}"/>
              </a:ext>
            </a:extLst>
          </p:cNvPr>
          <p:cNvCxnSpPr/>
          <p:nvPr/>
        </p:nvCxnSpPr>
        <p:spPr>
          <a:xfrm>
            <a:off x="2791807" y="2069969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617A4A4-A5D6-FD62-7910-19B05B82C1A6}"/>
              </a:ext>
            </a:extLst>
          </p:cNvPr>
          <p:cNvSpPr/>
          <p:nvPr/>
        </p:nvSpPr>
        <p:spPr>
          <a:xfrm>
            <a:off x="3017303" y="2100466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29BE8E9-CD36-F633-F8E7-3E37C2CB5E77}"/>
              </a:ext>
            </a:extLst>
          </p:cNvPr>
          <p:cNvCxnSpPr/>
          <p:nvPr/>
        </p:nvCxnSpPr>
        <p:spPr>
          <a:xfrm>
            <a:off x="3384644" y="2084687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1D7B9AC-4A12-73A2-EF05-5EA1D16B7615}"/>
              </a:ext>
            </a:extLst>
          </p:cNvPr>
          <p:cNvSpPr/>
          <p:nvPr/>
        </p:nvSpPr>
        <p:spPr>
          <a:xfrm>
            <a:off x="3610140" y="2115184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11811E-6DE9-079E-E6B0-1F11E15DB8F5}"/>
              </a:ext>
            </a:extLst>
          </p:cNvPr>
          <p:cNvSpPr txBox="1"/>
          <p:nvPr/>
        </p:nvSpPr>
        <p:spPr>
          <a:xfrm>
            <a:off x="1874084" y="2007391"/>
            <a:ext cx="509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effectLst/>
                <a:latin typeface="+mj-lt"/>
                <a:ea typeface="等线" panose="02010600030101010101" pitchFamily="2" charset="-122"/>
              </a:rPr>
              <a:t>…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86C87F-C5A9-CC39-D54C-F2BAB6D0A8EC}"/>
              </a:ext>
            </a:extLst>
          </p:cNvPr>
          <p:cNvSpPr txBox="1"/>
          <p:nvPr/>
        </p:nvSpPr>
        <p:spPr>
          <a:xfrm>
            <a:off x="3753199" y="2090156"/>
            <a:ext cx="1217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b="1" dirty="0">
                <a:effectLst/>
                <a:latin typeface="+mj-lt"/>
                <a:ea typeface="等线" panose="02010600030101010101" pitchFamily="2" charset="-122"/>
              </a:rPr>
              <a:t>…</a:t>
            </a:r>
            <a:endParaRPr lang="zh-CN" altLang="en-US" sz="1600" b="1" dirty="0">
              <a:latin typeface="+mj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1D1F9B2-05A0-BF10-63BB-EA6450C72396}"/>
              </a:ext>
            </a:extLst>
          </p:cNvPr>
          <p:cNvSpPr txBox="1"/>
          <p:nvPr/>
        </p:nvSpPr>
        <p:spPr>
          <a:xfrm>
            <a:off x="1080799" y="2413396"/>
            <a:ext cx="5350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latin typeface="+mj-lt"/>
                <a:ea typeface="等线" panose="02010600030101010101" pitchFamily="2" charset="-122"/>
              </a:rPr>
              <a:t>S(1)</a:t>
            </a:r>
            <a:endParaRPr lang="zh-CN" altLang="en-US" sz="16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CA272BF-FE50-BB17-F5A5-3D90CE87230D}"/>
              </a:ext>
            </a:extLst>
          </p:cNvPr>
          <p:cNvSpPr txBox="1"/>
          <p:nvPr/>
        </p:nvSpPr>
        <p:spPr>
          <a:xfrm>
            <a:off x="2322619" y="2416316"/>
            <a:ext cx="752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latin typeface="+mj-lt"/>
                <a:ea typeface="等线" panose="02010600030101010101" pitchFamily="2" charset="-122"/>
              </a:rPr>
              <a:t>S(N-1)</a:t>
            </a:r>
            <a:endParaRPr lang="zh-CN" altLang="en-US" sz="16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03F9DA-FFE9-CF41-0BEA-68BD3F442F38}"/>
              </a:ext>
            </a:extLst>
          </p:cNvPr>
          <p:cNvSpPr txBox="1"/>
          <p:nvPr/>
        </p:nvSpPr>
        <p:spPr>
          <a:xfrm>
            <a:off x="3131566" y="2436092"/>
            <a:ext cx="5350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latin typeface="+mj-lt"/>
                <a:ea typeface="等线" panose="02010600030101010101" pitchFamily="2" charset="-122"/>
              </a:rPr>
              <a:t>S(0)</a:t>
            </a:r>
            <a:endParaRPr lang="zh-CN" altLang="en-US" sz="16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61E6E13-D743-A837-71BF-F6AF065F9559}"/>
              </a:ext>
            </a:extLst>
          </p:cNvPr>
          <p:cNvSpPr/>
          <p:nvPr/>
        </p:nvSpPr>
        <p:spPr>
          <a:xfrm>
            <a:off x="245744" y="1655626"/>
            <a:ext cx="2754903" cy="119073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72FE4E2-2B47-DD63-3AC4-4D6D1EE33AC4}"/>
                  </a:ext>
                </a:extLst>
              </p:cNvPr>
              <p:cNvSpPr txBox="1"/>
              <p:nvPr/>
            </p:nvSpPr>
            <p:spPr>
              <a:xfrm>
                <a:off x="233055" y="1730421"/>
                <a:ext cx="74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72FE4E2-2B47-DD63-3AC4-4D6D1EE33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55" y="1730421"/>
                <a:ext cx="741623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0FE8228-BADD-735E-0A80-36A7BCFF9E1B}"/>
                  </a:ext>
                </a:extLst>
              </p:cNvPr>
              <p:cNvSpPr txBox="1"/>
              <p:nvPr/>
            </p:nvSpPr>
            <p:spPr>
              <a:xfrm>
                <a:off x="814301" y="1734055"/>
                <a:ext cx="74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0FE8228-BADD-735E-0A80-36A7BCFF9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1" y="1734055"/>
                <a:ext cx="741623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62E4BD1-BC00-5C89-ED88-675C63DB83BA}"/>
                  </a:ext>
                </a:extLst>
              </p:cNvPr>
              <p:cNvSpPr txBox="1"/>
              <p:nvPr/>
            </p:nvSpPr>
            <p:spPr>
              <a:xfrm>
                <a:off x="1410607" y="1723092"/>
                <a:ext cx="74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62E4BD1-BC00-5C89-ED88-675C63DB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607" y="1723092"/>
                <a:ext cx="741623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E7F3B0A-C084-32BE-D145-8992788C3147}"/>
                  </a:ext>
                </a:extLst>
              </p:cNvPr>
              <p:cNvSpPr txBox="1"/>
              <p:nvPr/>
            </p:nvSpPr>
            <p:spPr>
              <a:xfrm>
                <a:off x="2258426" y="1724296"/>
                <a:ext cx="74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E7F3B0A-C084-32BE-D145-8992788C3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426" y="1724296"/>
                <a:ext cx="741623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4FA4667-61C3-2712-F2D0-4A51188DF186}"/>
                  </a:ext>
                </a:extLst>
              </p:cNvPr>
              <p:cNvSpPr txBox="1"/>
              <p:nvPr/>
            </p:nvSpPr>
            <p:spPr>
              <a:xfrm>
                <a:off x="2815256" y="1747822"/>
                <a:ext cx="74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4FA4667-61C3-2712-F2D0-4A51188DF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256" y="1747822"/>
                <a:ext cx="741623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12FCFCB-FCA5-4A7A-74AF-B60609FCBE9C}"/>
                  </a:ext>
                </a:extLst>
              </p:cNvPr>
              <p:cNvSpPr txBox="1"/>
              <p:nvPr/>
            </p:nvSpPr>
            <p:spPr>
              <a:xfrm>
                <a:off x="3409758" y="1747822"/>
                <a:ext cx="741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12FCFCB-FCA5-4A7A-74AF-B60609FCB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758" y="1747822"/>
                <a:ext cx="741623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713578EC-90E3-9F62-A427-78F581416DD1}"/>
              </a:ext>
            </a:extLst>
          </p:cNvPr>
          <p:cNvSpPr txBox="1"/>
          <p:nvPr/>
        </p:nvSpPr>
        <p:spPr>
          <a:xfrm>
            <a:off x="459441" y="1180897"/>
            <a:ext cx="568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b="1" dirty="0">
                <a:effectLst/>
                <a:latin typeface="+mj-lt"/>
                <a:ea typeface="等线" panose="02010600030101010101" pitchFamily="2" charset="-122"/>
              </a:rPr>
              <a:t>N-periodic k-space aliased SPGR (ka-SPGR)</a:t>
            </a:r>
            <a:endParaRPr lang="zh-CN" altLang="en-US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6BA61D-51F9-AE55-37DB-438400921A2A}"/>
                  </a:ext>
                </a:extLst>
              </p:cNvPr>
              <p:cNvSpPr txBox="1"/>
              <p:nvPr/>
            </p:nvSpPr>
            <p:spPr>
              <a:xfrm>
                <a:off x="4078085" y="1720222"/>
                <a:ext cx="5270526" cy="1145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𝑇𝐸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𝑇𝑅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2∗</m:t>
                                  </m:r>
                                </m:den>
                              </m:f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𝑇𝐸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𝑖𝑛𝐹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sz="20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6BA61D-51F9-AE55-37DB-438400921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85" y="1720222"/>
                <a:ext cx="5270526" cy="1145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E9B3997-16CC-601D-26AB-F0527B286B35}"/>
                  </a:ext>
                </a:extLst>
              </p:cNvPr>
              <p:cNvSpPr txBox="1"/>
              <p:nvPr/>
            </p:nvSpPr>
            <p:spPr>
              <a:xfrm>
                <a:off x="3226349" y="4963222"/>
                <a:ext cx="20512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b="0" dirty="0"/>
                  <a:t> 0 </a:t>
                </a:r>
                <a14:m>
                  <m:oMath xmlns:m="http://schemas.openxmlformats.org/officeDocument/2006/math">
                    <m:r>
                      <a:rPr lang="en-US" altLang="zh-CN" sz="1800" b="0" i="1" smtClean="0"/>
                      <m:t>≤</m:t>
                    </m:r>
                    <m:r>
                      <m:rPr>
                        <m:nor/>
                      </m:rPr>
                      <a:rPr lang="en-US" altLang="zh-CN" sz="1800" b="0" i="0" smtClean="0"/>
                      <m:t>F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(N-1)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E9B3997-16CC-601D-26AB-F0527B28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349" y="4963222"/>
                <a:ext cx="2051207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7A84AEAA-B085-5390-4856-B0D7FD6A853A}"/>
              </a:ext>
            </a:extLst>
          </p:cNvPr>
          <p:cNvSpPr txBox="1"/>
          <p:nvPr/>
        </p:nvSpPr>
        <p:spPr>
          <a:xfrm>
            <a:off x="184868" y="4964689"/>
            <a:ext cx="2931826" cy="3678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- Gradient spoiling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C1BE097-9BF4-6359-4802-4E59DCBB2CC1}"/>
                  </a:ext>
                </a:extLst>
              </p:cNvPr>
              <p:cNvSpPr txBox="1"/>
              <p:nvPr/>
            </p:nvSpPr>
            <p:spPr>
              <a:xfrm>
                <a:off x="3222767" y="4008616"/>
                <a:ext cx="20512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smtClean="0"/>
                        <m:t>F</m:t>
                      </m:r>
                      <m:r>
                        <m:rPr>
                          <m:nor/>
                        </m:rPr>
                        <a:rPr lang="en-US" altLang="zh-CN" sz="1800" smtClean="0"/>
                        <m:t> ∈ </m:t>
                      </m:r>
                      <m:r>
                        <m:rPr>
                          <m:nor/>
                        </m:rPr>
                        <a:rPr lang="en-US" altLang="zh-CN" sz="1800" smtClean="0"/>
                        <m:t>Z</m:t>
                      </m:r>
                      <m:r>
                        <m:rPr>
                          <m:nor/>
                        </m:rPr>
                        <a:rPr lang="en-US" altLang="zh-CN" sz="1800" smtClean="0"/>
                        <m:t> : </m:t>
                      </m:r>
                      <m:r>
                        <m:rPr>
                          <m:nor/>
                        </m:rPr>
                        <a:rPr lang="en-US" altLang="zh-CN" sz="1800" smtClean="0"/>
                        <m:t>F</m:t>
                      </m:r>
                      <m:r>
                        <m:rPr>
                          <m:nor/>
                        </m:rPr>
                        <a:rPr lang="en-US" altLang="zh-CN" sz="1800" smtClean="0"/>
                        <m:t> ≥ 0</m:t>
                      </m:r>
                    </m:oMath>
                  </m:oMathPara>
                </a14:m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C1BE097-9BF4-6359-4802-4E59DCBB2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767" y="4008616"/>
                <a:ext cx="205120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 descr="夜空下的树&#10;&#10;低可信度描述已自动生成">
            <a:extLst>
              <a:ext uri="{FF2B5EF4-FFF2-40B4-BE49-F238E27FC236}">
                <a16:creationId xmlns:a16="http://schemas.microsoft.com/office/drawing/2014/main" id="{F9C50114-AF57-1107-B3F9-9D4120BD51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2103" y="2786146"/>
            <a:ext cx="1821617" cy="1704927"/>
          </a:xfrm>
          <a:prstGeom prst="rect">
            <a:avLst/>
          </a:prstGeom>
        </p:spPr>
      </p:pic>
      <p:pic>
        <p:nvPicPr>
          <p:cNvPr id="46" name="图片 45" descr="图形用户界面&#10;&#10;描述已自动生成">
            <a:extLst>
              <a:ext uri="{FF2B5EF4-FFF2-40B4-BE49-F238E27FC236}">
                <a16:creationId xmlns:a16="http://schemas.microsoft.com/office/drawing/2014/main" id="{F86C4C45-2462-DE6B-38C6-689281C9B5D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323" t="7301" r="10709" b="10222"/>
          <a:stretch/>
        </p:blipFill>
        <p:spPr>
          <a:xfrm>
            <a:off x="5692103" y="4542352"/>
            <a:ext cx="1821617" cy="171893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A3A38ED1-2956-F2E1-DC26-102B7443A212}"/>
              </a:ext>
            </a:extLst>
          </p:cNvPr>
          <p:cNvSpPr txBox="1"/>
          <p:nvPr/>
        </p:nvSpPr>
        <p:spPr>
          <a:xfrm>
            <a:off x="7475988" y="1416852"/>
            <a:ext cx="17637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Pete, Lally et al.(2022) [3]</a:t>
            </a:r>
          </a:p>
        </p:txBody>
      </p:sp>
    </p:spTree>
    <p:extLst>
      <p:ext uri="{BB962C8B-B14F-4D97-AF65-F5344CB8AC3E}">
        <p14:creationId xmlns:p14="http://schemas.microsoft.com/office/powerpoint/2010/main" val="125583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CDD59ED-8273-9FE0-75F6-DBCC45773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Theory </a:t>
            </a:r>
          </a:p>
          <a:p>
            <a:r>
              <a:rPr lang="en-US" altLang="zh-CN" dirty="0"/>
              <a:t>N-periodic ka-SPGR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FE2A35-8F19-D7E8-0764-AF055814DB47}"/>
                  </a:ext>
                </a:extLst>
              </p:cNvPr>
              <p:cNvSpPr/>
              <p:nvPr/>
            </p:nvSpPr>
            <p:spPr>
              <a:xfrm>
                <a:off x="5522524" y="1344343"/>
                <a:ext cx="417550" cy="3409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b="1" i="1" dirty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FE2A35-8F19-D7E8-0764-AF055814D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24" y="1344343"/>
                <a:ext cx="417550" cy="340990"/>
              </a:xfrm>
              <a:prstGeom prst="rect">
                <a:avLst/>
              </a:prstGeom>
              <a:blipFill>
                <a:blip r:embed="rId3"/>
                <a:stretch>
                  <a:fillRect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0D68BD21-791E-1CF2-F9C7-740D99F8E7E0}"/>
              </a:ext>
            </a:extLst>
          </p:cNvPr>
          <p:cNvSpPr txBox="1"/>
          <p:nvPr/>
        </p:nvSpPr>
        <p:spPr>
          <a:xfrm>
            <a:off x="2145281" y="2010387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0</a:t>
            </a:r>
            <a:endParaRPr lang="zh-CN" altLang="en-US" sz="16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9AF65-6EB3-75EA-0B3C-C36551AB041E}"/>
              </a:ext>
            </a:extLst>
          </p:cNvPr>
          <p:cNvSpPr txBox="1"/>
          <p:nvPr/>
        </p:nvSpPr>
        <p:spPr>
          <a:xfrm>
            <a:off x="5991082" y="1201612"/>
            <a:ext cx="1992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Correct for </a:t>
            </a:r>
          </a:p>
          <a:p>
            <a:pPr algn="ctr"/>
            <a:r>
              <a:rPr lang="en-US" altLang="zh-CN" sz="1600" b="1" dirty="0"/>
              <a:t>phase modulation </a:t>
            </a:r>
            <a:endParaRPr lang="zh-CN" altLang="en-US" sz="1600" b="1" dirty="0"/>
          </a:p>
        </p:txBody>
      </p:sp>
      <p:pic>
        <p:nvPicPr>
          <p:cNvPr id="34" name="图片 33" descr="灯光下有许多人&#10;&#10;低可信度描述已自动生成">
            <a:extLst>
              <a:ext uri="{FF2B5EF4-FFF2-40B4-BE49-F238E27FC236}">
                <a16:creationId xmlns:a16="http://schemas.microsoft.com/office/drawing/2014/main" id="{35C4D5AE-F51F-206A-21BC-5D3885E459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"/>
          <a:stretch/>
        </p:blipFill>
        <p:spPr>
          <a:xfrm>
            <a:off x="2345996" y="2317356"/>
            <a:ext cx="835330" cy="783005"/>
          </a:xfrm>
          <a:prstGeom prst="rect">
            <a:avLst/>
          </a:prstGeom>
        </p:spPr>
      </p:pic>
      <p:pic>
        <p:nvPicPr>
          <p:cNvPr id="35" name="图片 34" descr="图片包含 游戏机, 星星, 水果, 夜空&#10;&#10;描述已自动生成">
            <a:extLst>
              <a:ext uri="{FF2B5EF4-FFF2-40B4-BE49-F238E27FC236}">
                <a16:creationId xmlns:a16="http://schemas.microsoft.com/office/drawing/2014/main" id="{59B40CC5-75D8-5F48-1209-DA1D59652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74" y="2303362"/>
            <a:ext cx="834559" cy="795557"/>
          </a:xfrm>
          <a:prstGeom prst="rect">
            <a:avLst/>
          </a:prstGeom>
        </p:spPr>
      </p:pic>
      <p:pic>
        <p:nvPicPr>
          <p:cNvPr id="36" name="图片 35" descr="夜空下的树&#10;&#10;低可信度描述已自动生成">
            <a:extLst>
              <a:ext uri="{FF2B5EF4-FFF2-40B4-BE49-F238E27FC236}">
                <a16:creationId xmlns:a16="http://schemas.microsoft.com/office/drawing/2014/main" id="{2F79F052-8B6C-3148-7FCC-9786368D3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946" y="2296819"/>
            <a:ext cx="854876" cy="790850"/>
          </a:xfrm>
          <a:prstGeom prst="rect">
            <a:avLst/>
          </a:prstGeom>
        </p:spPr>
      </p:pic>
      <p:pic>
        <p:nvPicPr>
          <p:cNvPr id="37" name="图片 36" descr="图片包含 游戏机, 星星, 夜空&#10;&#10;描述已自动生成">
            <a:extLst>
              <a:ext uri="{FF2B5EF4-FFF2-40B4-BE49-F238E27FC236}">
                <a16:creationId xmlns:a16="http://schemas.microsoft.com/office/drawing/2014/main" id="{89CEA1BF-5D83-E3EE-7456-7F5A6BA37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3" y="2285542"/>
            <a:ext cx="863953" cy="786143"/>
          </a:xfrm>
          <a:prstGeom prst="rect">
            <a:avLst/>
          </a:prstGeom>
        </p:spPr>
      </p:pic>
      <p:pic>
        <p:nvPicPr>
          <p:cNvPr id="38" name="图片 37" descr="图片包含 游戏机, 星星&#10;&#10;描述已自动生成">
            <a:extLst>
              <a:ext uri="{FF2B5EF4-FFF2-40B4-BE49-F238E27FC236}">
                <a16:creationId xmlns:a16="http://schemas.microsoft.com/office/drawing/2014/main" id="{59E76414-83A9-9705-F17A-977A68EAAB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2"/>
          <a:stretch/>
        </p:blipFill>
        <p:spPr>
          <a:xfrm>
            <a:off x="7313537" y="2285541"/>
            <a:ext cx="828657" cy="778297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096EE34-D006-9A18-C4AD-E99D97F060E5}"/>
              </a:ext>
            </a:extLst>
          </p:cNvPr>
          <p:cNvSpPr txBox="1"/>
          <p:nvPr/>
        </p:nvSpPr>
        <p:spPr>
          <a:xfrm>
            <a:off x="3373196" y="1997117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1</a:t>
            </a:r>
            <a:endParaRPr lang="zh-CN" altLang="en-US" sz="16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FCE55D2-4B9E-4B77-DC44-4F6066235305}"/>
              </a:ext>
            </a:extLst>
          </p:cNvPr>
          <p:cNvSpPr txBox="1"/>
          <p:nvPr/>
        </p:nvSpPr>
        <p:spPr>
          <a:xfrm>
            <a:off x="4528139" y="1985654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2</a:t>
            </a:r>
            <a:endParaRPr lang="zh-CN" altLang="en-US" sz="1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B30DD1B-1F46-58EE-A2C9-0B0717528604}"/>
              </a:ext>
            </a:extLst>
          </p:cNvPr>
          <p:cNvSpPr txBox="1"/>
          <p:nvPr/>
        </p:nvSpPr>
        <p:spPr>
          <a:xfrm>
            <a:off x="5741031" y="1938697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3</a:t>
            </a:r>
            <a:endParaRPr lang="zh-CN" altLang="en-US" sz="16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346744-45E6-BABA-3153-12E56BCE4722}"/>
              </a:ext>
            </a:extLst>
          </p:cNvPr>
          <p:cNvSpPr txBox="1"/>
          <p:nvPr/>
        </p:nvSpPr>
        <p:spPr>
          <a:xfrm>
            <a:off x="6993199" y="1956384"/>
            <a:ext cx="691293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 = 4</a:t>
            </a:r>
            <a:endParaRPr lang="zh-CN" altLang="en-US" sz="1600" b="1" dirty="0"/>
          </a:p>
        </p:txBody>
      </p:sp>
      <p:pic>
        <p:nvPicPr>
          <p:cNvPr id="100" name="图片 99" descr="地上有许多星星&#10;&#10;低可信度描述已自动生成">
            <a:extLst>
              <a:ext uri="{FF2B5EF4-FFF2-40B4-BE49-F238E27FC236}">
                <a16:creationId xmlns:a16="http://schemas.microsoft.com/office/drawing/2014/main" id="{AE429237-74AF-A21A-A869-0B351FFE50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38" y="3145093"/>
            <a:ext cx="839247" cy="80914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1" name="图片 100" descr="图片包含 游戏机, 水果, 星星, 夜空&#10;&#10;描述已自动生成">
            <a:extLst>
              <a:ext uri="{FF2B5EF4-FFF2-40B4-BE49-F238E27FC236}">
                <a16:creationId xmlns:a16="http://schemas.microsoft.com/office/drawing/2014/main" id="{243016B0-3605-C0F3-BC57-D373C41850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596" y="3157591"/>
            <a:ext cx="837941" cy="7965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" name="图片 101" descr="夜空下的树&#10;&#10;低可信度描述已自动生成">
            <a:extLst>
              <a:ext uri="{FF2B5EF4-FFF2-40B4-BE49-F238E27FC236}">
                <a16:creationId xmlns:a16="http://schemas.microsoft.com/office/drawing/2014/main" id="{DEC5FC3C-CA06-BF11-8060-D3048E9B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03" y="3171887"/>
            <a:ext cx="834025" cy="7965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3" name="图片 102" descr="图片包含 游戏机, 星星, 夜空&#10;&#10;描述已自动生成">
            <a:extLst>
              <a:ext uri="{FF2B5EF4-FFF2-40B4-BE49-F238E27FC236}">
                <a16:creationId xmlns:a16="http://schemas.microsoft.com/office/drawing/2014/main" id="{BC20A25E-77AC-63D9-C22F-9388D9C642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67" y="3178961"/>
            <a:ext cx="840551" cy="79966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4" name="图片 103" descr="图片包含 游戏机, 星星, 夜空, 烟花&#10;&#10;描述已自动生成">
            <a:extLst>
              <a:ext uri="{FF2B5EF4-FFF2-40B4-BE49-F238E27FC236}">
                <a16:creationId xmlns:a16="http://schemas.microsoft.com/office/drawing/2014/main" id="{DA2816CF-46A6-B47D-93FA-46693183A1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95" y="3157579"/>
            <a:ext cx="835331" cy="7791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5" name="箭头: 右 104">
            <a:extLst>
              <a:ext uri="{FF2B5EF4-FFF2-40B4-BE49-F238E27FC236}">
                <a16:creationId xmlns:a16="http://schemas.microsoft.com/office/drawing/2014/main" id="{A1B2DA42-1FC6-9D5A-CC18-1B54457196B4}"/>
              </a:ext>
            </a:extLst>
          </p:cNvPr>
          <p:cNvSpPr/>
          <p:nvPr/>
        </p:nvSpPr>
        <p:spPr>
          <a:xfrm rot="5400000">
            <a:off x="4866556" y="2551652"/>
            <a:ext cx="532585" cy="1150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600" b="1" dirty="0"/>
              <a:t>Shift</a:t>
            </a:r>
            <a:endParaRPr lang="zh-CN" altLang="en-US" sz="1600" b="1" dirty="0"/>
          </a:p>
        </p:txBody>
      </p:sp>
      <p:pic>
        <p:nvPicPr>
          <p:cNvPr id="107" name="图片 106" descr="图片包含 圆圈&#10;&#10;描述已自动生成">
            <a:extLst>
              <a:ext uri="{FF2B5EF4-FFF2-40B4-BE49-F238E27FC236}">
                <a16:creationId xmlns:a16="http://schemas.microsoft.com/office/drawing/2014/main" id="{4D171420-5761-97CE-B405-07F989995C8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12568" r="11846" b="12859"/>
          <a:stretch/>
        </p:blipFill>
        <p:spPr>
          <a:xfrm>
            <a:off x="2344365" y="4034609"/>
            <a:ext cx="827642" cy="839436"/>
          </a:xfrm>
          <a:prstGeom prst="rect">
            <a:avLst/>
          </a:prstGeom>
        </p:spPr>
      </p:pic>
      <p:pic>
        <p:nvPicPr>
          <p:cNvPr id="108" name="图片 107" descr="图片包含 圆圈&#10;&#10;描述已自动生成">
            <a:extLst>
              <a:ext uri="{FF2B5EF4-FFF2-40B4-BE49-F238E27FC236}">
                <a16:creationId xmlns:a16="http://schemas.microsoft.com/office/drawing/2014/main" id="{4437863F-DEF8-ED2F-CBF6-F3DCFCCED7B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2052" r="11816" b="13375"/>
          <a:stretch/>
        </p:blipFill>
        <p:spPr>
          <a:xfrm>
            <a:off x="3576591" y="4075641"/>
            <a:ext cx="827642" cy="839436"/>
          </a:xfrm>
          <a:prstGeom prst="rect">
            <a:avLst/>
          </a:prstGeom>
        </p:spPr>
      </p:pic>
      <p:pic>
        <p:nvPicPr>
          <p:cNvPr id="109" name="图片 108" descr="图片包含 圆圈&#10;&#10;描述已自动生成">
            <a:extLst>
              <a:ext uri="{FF2B5EF4-FFF2-40B4-BE49-F238E27FC236}">
                <a16:creationId xmlns:a16="http://schemas.microsoft.com/office/drawing/2014/main" id="{056C69A2-7B12-4E44-580E-0A0630B3682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13270" r="10727" b="12427"/>
          <a:stretch/>
        </p:blipFill>
        <p:spPr>
          <a:xfrm>
            <a:off x="4756946" y="4109569"/>
            <a:ext cx="843293" cy="839436"/>
          </a:xfrm>
          <a:prstGeom prst="rect">
            <a:avLst/>
          </a:prstGeom>
        </p:spPr>
      </p:pic>
      <p:pic>
        <p:nvPicPr>
          <p:cNvPr id="110" name="图片 109" descr="图片包含 圆圈&#10;&#10;描述已自动生成">
            <a:extLst>
              <a:ext uri="{FF2B5EF4-FFF2-40B4-BE49-F238E27FC236}">
                <a16:creationId xmlns:a16="http://schemas.microsoft.com/office/drawing/2014/main" id="{915B1AD9-8A8F-ACE7-6640-1641293F287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t="11784" r="11700" b="12520"/>
          <a:stretch/>
        </p:blipFill>
        <p:spPr>
          <a:xfrm>
            <a:off x="5991082" y="4094489"/>
            <a:ext cx="832405" cy="839436"/>
          </a:xfrm>
          <a:prstGeom prst="rect">
            <a:avLst/>
          </a:prstGeom>
        </p:spPr>
      </p:pic>
      <p:pic>
        <p:nvPicPr>
          <p:cNvPr id="111" name="图片 110" descr="图片包含 圆圈&#10;&#10;描述已自动生成">
            <a:extLst>
              <a:ext uri="{FF2B5EF4-FFF2-40B4-BE49-F238E27FC236}">
                <a16:creationId xmlns:a16="http://schemas.microsoft.com/office/drawing/2014/main" id="{33EEB5F9-5D17-280C-3544-22D7EF56F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t="13085" r="11819" b="12590"/>
          <a:stretch/>
        </p:blipFill>
        <p:spPr>
          <a:xfrm>
            <a:off x="7302099" y="4103638"/>
            <a:ext cx="862615" cy="839436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A224D81D-066D-D12D-27A1-069D7D996521}"/>
              </a:ext>
            </a:extLst>
          </p:cNvPr>
          <p:cNvSpPr txBox="1"/>
          <p:nvPr/>
        </p:nvSpPr>
        <p:spPr>
          <a:xfrm>
            <a:off x="873750" y="4153888"/>
            <a:ext cx="1429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F-states </a:t>
            </a:r>
          </a:p>
          <a:p>
            <a:pPr algn="ctr"/>
            <a:r>
              <a:rPr lang="en-US" altLang="zh-CN" sz="1400" b="1" dirty="0"/>
              <a:t>(image-space)</a:t>
            </a:r>
            <a:endParaRPr lang="zh-CN" alt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箭头: 右 105">
                <a:extLst>
                  <a:ext uri="{FF2B5EF4-FFF2-40B4-BE49-F238E27FC236}">
                    <a16:creationId xmlns:a16="http://schemas.microsoft.com/office/drawing/2014/main" id="{88908B1D-DCFB-6672-EFC4-4DFA8B82A063}"/>
                  </a:ext>
                </a:extLst>
              </p:cNvPr>
              <p:cNvSpPr/>
              <p:nvPr/>
            </p:nvSpPr>
            <p:spPr>
              <a:xfrm rot="5400000">
                <a:off x="4900097" y="3465523"/>
                <a:ext cx="584776" cy="10776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sz="1100" b="1" dirty="0"/>
              </a:p>
            </p:txBody>
          </p:sp>
        </mc:Choice>
        <mc:Fallback>
          <p:sp>
            <p:nvSpPr>
              <p:cNvPr id="106" name="箭头: 右 105">
                <a:extLst>
                  <a:ext uri="{FF2B5EF4-FFF2-40B4-BE49-F238E27FC236}">
                    <a16:creationId xmlns:a16="http://schemas.microsoft.com/office/drawing/2014/main" id="{88908B1D-DCFB-6672-EFC4-4DFA8B82A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900097" y="3465523"/>
                <a:ext cx="584776" cy="1077625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文本框 123">
            <a:extLst>
              <a:ext uri="{FF2B5EF4-FFF2-40B4-BE49-F238E27FC236}">
                <a16:creationId xmlns:a16="http://schemas.microsoft.com/office/drawing/2014/main" id="{C4AFD7AF-9320-F08B-E390-5E8585C6ACB0}"/>
              </a:ext>
            </a:extLst>
          </p:cNvPr>
          <p:cNvSpPr txBox="1"/>
          <p:nvPr/>
        </p:nvSpPr>
        <p:spPr>
          <a:xfrm>
            <a:off x="1981280" y="3988790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0</a:t>
            </a:r>
            <a:endParaRPr lang="zh-CN" altLang="en-US" sz="1600" b="1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5AE8A54-698D-FA4C-0832-82E9817D73FA}"/>
              </a:ext>
            </a:extLst>
          </p:cNvPr>
          <p:cNvSpPr txBox="1"/>
          <p:nvPr/>
        </p:nvSpPr>
        <p:spPr>
          <a:xfrm>
            <a:off x="3190484" y="3978625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1</a:t>
            </a:r>
            <a:endParaRPr lang="zh-CN" altLang="en-US" sz="1600" b="1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0D784F71-2A23-F5D0-5F28-8020528DA3BC}"/>
              </a:ext>
            </a:extLst>
          </p:cNvPr>
          <p:cNvSpPr txBox="1"/>
          <p:nvPr/>
        </p:nvSpPr>
        <p:spPr>
          <a:xfrm>
            <a:off x="4407822" y="3992313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2</a:t>
            </a:r>
            <a:endParaRPr lang="zh-CN" altLang="en-US" sz="1600" b="1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21F7154-3BCD-5EFE-8F91-A89D491729B0}"/>
              </a:ext>
            </a:extLst>
          </p:cNvPr>
          <p:cNvSpPr txBox="1"/>
          <p:nvPr/>
        </p:nvSpPr>
        <p:spPr>
          <a:xfrm>
            <a:off x="5624862" y="4042337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3</a:t>
            </a:r>
            <a:endParaRPr lang="zh-CN" altLang="en-US" sz="1600" b="1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83B2ECE-0C4A-025F-DEC6-BBDF7157E9B8}"/>
              </a:ext>
            </a:extLst>
          </p:cNvPr>
          <p:cNvSpPr txBox="1"/>
          <p:nvPr/>
        </p:nvSpPr>
        <p:spPr>
          <a:xfrm>
            <a:off x="6981643" y="4042337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4</a:t>
            </a:r>
            <a:endParaRPr lang="zh-CN" altLang="en-US" sz="1600" b="1" dirty="0"/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F0A96780-2761-3EFB-B213-3724A10E18B0}"/>
              </a:ext>
            </a:extLst>
          </p:cNvPr>
          <p:cNvCxnSpPr>
            <a:cxnSpLocks/>
            <a:stCxn id="20" idx="2"/>
            <a:endCxn id="34" idx="0"/>
          </p:cNvCxnSpPr>
          <p:nvPr/>
        </p:nvCxnSpPr>
        <p:spPr>
          <a:xfrm rot="5400000">
            <a:off x="3931469" y="517525"/>
            <a:ext cx="632023" cy="29676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F9F88850-DE8F-5D8C-418E-EEBCD8F15BAA}"/>
              </a:ext>
            </a:extLst>
          </p:cNvPr>
          <p:cNvCxnSpPr>
            <a:cxnSpLocks/>
            <a:stCxn id="20" idx="2"/>
            <a:endCxn id="35" idx="0"/>
          </p:cNvCxnSpPr>
          <p:nvPr/>
        </p:nvCxnSpPr>
        <p:spPr>
          <a:xfrm rot="5400000">
            <a:off x="4539563" y="1111625"/>
            <a:ext cx="618029" cy="1765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7FF7D69A-C963-D4FD-6CE6-5DB0C6719A06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 rot="5400000">
            <a:off x="5152099" y="1717619"/>
            <a:ext cx="611486" cy="5469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ECEBAC68-B5C5-7E7C-E29C-DFD9FAD8748C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 rot="16200000" flipH="1">
            <a:off x="5789705" y="1626926"/>
            <a:ext cx="600209" cy="7170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AB5A4EA8-EAAB-770C-2852-ADC6B404E114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>
          <a:xfrm rot="16200000" flipH="1">
            <a:off x="6429478" y="987153"/>
            <a:ext cx="600208" cy="1996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电脑屏幕的照片&#10;&#10;低可信度描述已自动生成">
            <a:extLst>
              <a:ext uri="{FF2B5EF4-FFF2-40B4-BE49-F238E27FC236}">
                <a16:creationId xmlns:a16="http://schemas.microsoft.com/office/drawing/2014/main" id="{6DF3F509-0191-45EE-2D40-1CE1FE56547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t="9152" r="15298" b="10768"/>
          <a:stretch/>
        </p:blipFill>
        <p:spPr>
          <a:xfrm>
            <a:off x="2677557" y="436337"/>
            <a:ext cx="645568" cy="6591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A5CACEC-D873-A9B3-FFED-4BF32FBA6A19}"/>
              </a:ext>
            </a:extLst>
          </p:cNvPr>
          <p:cNvSpPr txBox="1"/>
          <p:nvPr/>
        </p:nvSpPr>
        <p:spPr>
          <a:xfrm>
            <a:off x="3353636" y="283937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0</a:t>
            </a:r>
            <a:endParaRPr lang="zh-CN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3EABEAF-7713-3B97-E0CA-C7AE786256EF}"/>
                  </a:ext>
                </a:extLst>
              </p:cNvPr>
              <p:cNvSpPr txBox="1"/>
              <p:nvPr/>
            </p:nvSpPr>
            <p:spPr>
              <a:xfrm>
                <a:off x="4289751" y="1253003"/>
                <a:ext cx="1186317" cy="408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𝒊𝑭𝒏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3EABEAF-7713-3B97-E0CA-C7AE7862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751" y="1253003"/>
                <a:ext cx="1186317" cy="4085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40903BA7-B57C-5B64-AC2F-2DCD1427F00F}"/>
              </a:ext>
            </a:extLst>
          </p:cNvPr>
          <p:cNvSpPr txBox="1"/>
          <p:nvPr/>
        </p:nvSpPr>
        <p:spPr>
          <a:xfrm>
            <a:off x="3506036" y="436337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1</a:t>
            </a:r>
            <a:endParaRPr lang="zh-CN" altLang="en-US" sz="16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66F5AD-5EEF-B300-ECC3-C05F87715FC4}"/>
              </a:ext>
            </a:extLst>
          </p:cNvPr>
          <p:cNvSpPr txBox="1"/>
          <p:nvPr/>
        </p:nvSpPr>
        <p:spPr>
          <a:xfrm>
            <a:off x="3658436" y="588737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2</a:t>
            </a:r>
            <a:endParaRPr lang="zh-CN" altLang="en-US" sz="16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F4FEE1-2616-5116-5E15-5865AD41B8DF}"/>
              </a:ext>
            </a:extLst>
          </p:cNvPr>
          <p:cNvSpPr txBox="1"/>
          <p:nvPr/>
        </p:nvSpPr>
        <p:spPr>
          <a:xfrm>
            <a:off x="3810836" y="741137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3</a:t>
            </a:r>
            <a:endParaRPr lang="zh-CN" altLang="en-US" sz="16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0C9722-F524-5CCC-6D53-4D298B3EA7FA}"/>
              </a:ext>
            </a:extLst>
          </p:cNvPr>
          <p:cNvSpPr txBox="1"/>
          <p:nvPr/>
        </p:nvSpPr>
        <p:spPr>
          <a:xfrm>
            <a:off x="3963236" y="893537"/>
            <a:ext cx="105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 = 4</a:t>
            </a:r>
            <a:endParaRPr lang="zh-CN" altLang="en-US" sz="1600" b="1" dirty="0"/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60B276BE-D70B-FD57-153D-9768BE836971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056148" y="436337"/>
            <a:ext cx="1675151" cy="90800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F752AD8A-952C-72EF-88F0-9F319F8B51A4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208548" y="588737"/>
            <a:ext cx="1522751" cy="75560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B2FB87E5-AF41-8F8B-3369-6391FA3D6D5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360948" y="741137"/>
            <a:ext cx="1370351" cy="60320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9E2CFD8A-4D75-A63C-C706-7F926782A7C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412776" y="897764"/>
            <a:ext cx="1318523" cy="446579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B59EBC8B-A7EC-6415-8DC3-369A7B13092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519451" y="1092125"/>
            <a:ext cx="1211848" cy="2522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35855B5-750F-4890-5994-2809F2EE79AE}"/>
              </a:ext>
            </a:extLst>
          </p:cNvPr>
          <p:cNvSpPr txBox="1"/>
          <p:nvPr/>
        </p:nvSpPr>
        <p:spPr>
          <a:xfrm>
            <a:off x="82277" y="1271193"/>
            <a:ext cx="309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Reconstruction example:</a:t>
            </a:r>
          </a:p>
          <a:p>
            <a:r>
              <a:rPr lang="en-US" altLang="zh-CN" b="1" dirty="0"/>
              <a:t>5-Periodic ka-SPGR</a:t>
            </a:r>
            <a:endParaRPr lang="zh-CN" altLang="en-US" b="1" dirty="0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98529B2C-7D18-7D2C-1E11-20B04A7119CA}"/>
              </a:ext>
            </a:extLst>
          </p:cNvPr>
          <p:cNvSpPr/>
          <p:nvPr/>
        </p:nvSpPr>
        <p:spPr>
          <a:xfrm>
            <a:off x="3050418" y="5149746"/>
            <a:ext cx="3489715" cy="1042838"/>
          </a:xfrm>
          <a:custGeom>
            <a:avLst/>
            <a:gdLst>
              <a:gd name="connsiteX0" fmla="*/ 0 w 2912166"/>
              <a:gd name="connsiteY0" fmla="*/ 0 h 1848679"/>
              <a:gd name="connsiteX1" fmla="*/ 278296 w 2912166"/>
              <a:gd name="connsiteY1" fmla="*/ 506896 h 1848679"/>
              <a:gd name="connsiteX2" fmla="*/ 536713 w 2912166"/>
              <a:gd name="connsiteY2" fmla="*/ 904461 h 1848679"/>
              <a:gd name="connsiteX3" fmla="*/ 934279 w 2912166"/>
              <a:gd name="connsiteY3" fmla="*/ 1302026 h 1848679"/>
              <a:gd name="connsiteX4" fmla="*/ 1401418 w 2912166"/>
              <a:gd name="connsiteY4" fmla="*/ 1610139 h 1848679"/>
              <a:gd name="connsiteX5" fmla="*/ 1838739 w 2912166"/>
              <a:gd name="connsiteY5" fmla="*/ 1739348 h 1848679"/>
              <a:gd name="connsiteX6" fmla="*/ 2256183 w 2912166"/>
              <a:gd name="connsiteY6" fmla="*/ 1808922 h 1848679"/>
              <a:gd name="connsiteX7" fmla="*/ 2623931 w 2912166"/>
              <a:gd name="connsiteY7" fmla="*/ 1828800 h 1848679"/>
              <a:gd name="connsiteX8" fmla="*/ 2912166 w 2912166"/>
              <a:gd name="connsiteY8" fmla="*/ 1848679 h 184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66" h="1848679">
                <a:moveTo>
                  <a:pt x="0" y="0"/>
                </a:moveTo>
                <a:cubicBezTo>
                  <a:pt x="94422" y="178076"/>
                  <a:pt x="188844" y="356153"/>
                  <a:pt x="278296" y="506896"/>
                </a:cubicBezTo>
                <a:cubicBezTo>
                  <a:pt x="367748" y="657640"/>
                  <a:pt x="427383" y="771939"/>
                  <a:pt x="536713" y="904461"/>
                </a:cubicBezTo>
                <a:cubicBezTo>
                  <a:pt x="646043" y="1036983"/>
                  <a:pt x="790162" y="1184413"/>
                  <a:pt x="934279" y="1302026"/>
                </a:cubicBezTo>
                <a:cubicBezTo>
                  <a:pt x="1078396" y="1419639"/>
                  <a:pt x="1250675" y="1537252"/>
                  <a:pt x="1401418" y="1610139"/>
                </a:cubicBezTo>
                <a:cubicBezTo>
                  <a:pt x="1552161" y="1683026"/>
                  <a:pt x="1696278" y="1706217"/>
                  <a:pt x="1838739" y="1739348"/>
                </a:cubicBezTo>
                <a:cubicBezTo>
                  <a:pt x="1981200" y="1772479"/>
                  <a:pt x="2125318" y="1794013"/>
                  <a:pt x="2256183" y="1808922"/>
                </a:cubicBezTo>
                <a:cubicBezTo>
                  <a:pt x="2387048" y="1823831"/>
                  <a:pt x="2623931" y="1828800"/>
                  <a:pt x="2623931" y="1828800"/>
                </a:cubicBezTo>
                <a:lnTo>
                  <a:pt x="2912166" y="1848679"/>
                </a:ln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3EAB2DA-26B1-676A-5D71-EDD8F75C3BA3}"/>
              </a:ext>
            </a:extLst>
          </p:cNvPr>
          <p:cNvCxnSpPr>
            <a:cxnSpLocks/>
          </p:cNvCxnSpPr>
          <p:nvPr/>
        </p:nvCxnSpPr>
        <p:spPr>
          <a:xfrm flipV="1">
            <a:off x="3000341" y="4939381"/>
            <a:ext cx="0" cy="1354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BC0F645-4E72-7DE5-974A-DC22A80D0061}"/>
              </a:ext>
            </a:extLst>
          </p:cNvPr>
          <p:cNvCxnSpPr>
            <a:cxnSpLocks/>
          </p:cNvCxnSpPr>
          <p:nvPr/>
        </p:nvCxnSpPr>
        <p:spPr>
          <a:xfrm>
            <a:off x="3000341" y="6293703"/>
            <a:ext cx="4470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1425CAFD-E0EA-92EA-BB0E-9C44C511E2A0}"/>
              </a:ext>
            </a:extLst>
          </p:cNvPr>
          <p:cNvSpPr/>
          <p:nvPr/>
        </p:nvSpPr>
        <p:spPr>
          <a:xfrm>
            <a:off x="3506036" y="5498112"/>
            <a:ext cx="82523" cy="825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235A4144-5193-FE8E-C5F3-027FB9EDF0F3}"/>
              </a:ext>
            </a:extLst>
          </p:cNvPr>
          <p:cNvSpPr/>
          <p:nvPr/>
        </p:nvSpPr>
        <p:spPr>
          <a:xfrm>
            <a:off x="4064489" y="5768099"/>
            <a:ext cx="82523" cy="825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3FD06329-0A30-0523-BD3C-73E5EB822193}"/>
              </a:ext>
            </a:extLst>
          </p:cNvPr>
          <p:cNvSpPr/>
          <p:nvPr/>
        </p:nvSpPr>
        <p:spPr>
          <a:xfrm>
            <a:off x="4745156" y="6034340"/>
            <a:ext cx="82523" cy="825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0AA5AECC-6BDF-9F7F-1AEC-0E673619259E}"/>
              </a:ext>
            </a:extLst>
          </p:cNvPr>
          <p:cNvSpPr/>
          <p:nvPr/>
        </p:nvSpPr>
        <p:spPr>
          <a:xfrm>
            <a:off x="5465970" y="6076935"/>
            <a:ext cx="82523" cy="825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1CC47B02-72F3-1B77-70C1-AE4CE8C933F9}"/>
              </a:ext>
            </a:extLst>
          </p:cNvPr>
          <p:cNvSpPr/>
          <p:nvPr/>
        </p:nvSpPr>
        <p:spPr>
          <a:xfrm>
            <a:off x="6258115" y="6146972"/>
            <a:ext cx="82523" cy="825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9114DF93-EAA9-6D26-9016-FBB2CC582A38}"/>
              </a:ext>
            </a:extLst>
          </p:cNvPr>
          <p:cNvSpPr txBox="1"/>
          <p:nvPr/>
        </p:nvSpPr>
        <p:spPr>
          <a:xfrm>
            <a:off x="3466361" y="5169226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0</a:t>
            </a:r>
            <a:endParaRPr lang="zh-CN" altLang="en-US" sz="1600" b="1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774DBA84-9631-8DD6-8F29-841A17B62D19}"/>
              </a:ext>
            </a:extLst>
          </p:cNvPr>
          <p:cNvSpPr txBox="1"/>
          <p:nvPr/>
        </p:nvSpPr>
        <p:spPr>
          <a:xfrm>
            <a:off x="4064489" y="5461072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1</a:t>
            </a:r>
            <a:endParaRPr lang="zh-CN" altLang="en-US" sz="1600" b="1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9F6E0D45-8979-71D4-2C29-8813ADE7CEFB}"/>
              </a:ext>
            </a:extLst>
          </p:cNvPr>
          <p:cNvSpPr txBox="1"/>
          <p:nvPr/>
        </p:nvSpPr>
        <p:spPr>
          <a:xfrm>
            <a:off x="4753599" y="5679422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2</a:t>
            </a:r>
            <a:endParaRPr lang="zh-CN" altLang="en-US" sz="1600" b="1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6CA07311-790F-69FA-BB6E-F5B533F70818}"/>
              </a:ext>
            </a:extLst>
          </p:cNvPr>
          <p:cNvSpPr txBox="1"/>
          <p:nvPr/>
        </p:nvSpPr>
        <p:spPr>
          <a:xfrm>
            <a:off x="5481791" y="5753508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3</a:t>
            </a:r>
            <a:endParaRPr lang="zh-CN" altLang="en-US" sz="1600" b="1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B6F142E1-9E27-DD9F-EA09-41EB8FCE4824}"/>
              </a:ext>
            </a:extLst>
          </p:cNvPr>
          <p:cNvSpPr txBox="1"/>
          <p:nvPr/>
        </p:nvSpPr>
        <p:spPr>
          <a:xfrm>
            <a:off x="6255899" y="5796986"/>
            <a:ext cx="416127" cy="33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</a:t>
            </a:r>
            <a:r>
              <a:rPr lang="en-US" altLang="zh-CN" sz="1050" b="1" dirty="0"/>
              <a:t>4</a:t>
            </a:r>
            <a:endParaRPr lang="zh-CN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44EA37AE-00A7-1330-2ADA-46F01B0374AF}"/>
                  </a:ext>
                </a:extLst>
              </p:cNvPr>
              <p:cNvSpPr txBox="1"/>
              <p:nvPr/>
            </p:nvSpPr>
            <p:spPr>
              <a:xfrm>
                <a:off x="5522524" y="5233713"/>
                <a:ext cx="2060678" cy="49398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𝑇𝐸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</m:den>
                          </m:f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44EA37AE-00A7-1330-2ADA-46F01B03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24" y="5233713"/>
                <a:ext cx="2060678" cy="49398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图片 136" descr="电脑屏幕的照片&#10;&#10;低可信度描述已自动生成">
            <a:extLst>
              <a:ext uri="{FF2B5EF4-FFF2-40B4-BE49-F238E27FC236}">
                <a16:creationId xmlns:a16="http://schemas.microsoft.com/office/drawing/2014/main" id="{52EF13DD-B5CB-35EC-D321-79B3967D0AF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t="9152" r="15298" b="10768"/>
          <a:stretch/>
        </p:blipFill>
        <p:spPr>
          <a:xfrm>
            <a:off x="2829957" y="588737"/>
            <a:ext cx="645568" cy="6591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8" name="图片 137" descr="电脑屏幕的照片&#10;&#10;低可信度描述已自动生成">
            <a:extLst>
              <a:ext uri="{FF2B5EF4-FFF2-40B4-BE49-F238E27FC236}">
                <a16:creationId xmlns:a16="http://schemas.microsoft.com/office/drawing/2014/main" id="{22BDE2C0-1FC3-1501-B671-303D82B2A93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t="9152" r="15298" b="10768"/>
          <a:stretch/>
        </p:blipFill>
        <p:spPr>
          <a:xfrm>
            <a:off x="2982357" y="741137"/>
            <a:ext cx="645568" cy="6591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9" name="图片 138" descr="电脑屏幕的照片&#10;&#10;低可信度描述已自动生成">
            <a:extLst>
              <a:ext uri="{FF2B5EF4-FFF2-40B4-BE49-F238E27FC236}">
                <a16:creationId xmlns:a16="http://schemas.microsoft.com/office/drawing/2014/main" id="{31C02821-3C4F-9413-33B4-4919EE7FBB5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t="9152" r="15298" b="10768"/>
          <a:stretch/>
        </p:blipFill>
        <p:spPr>
          <a:xfrm>
            <a:off x="3134757" y="893537"/>
            <a:ext cx="645568" cy="6591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0" name="图片 139" descr="电脑屏幕的照片&#10;&#10;低可信度描述已自动生成">
            <a:extLst>
              <a:ext uri="{FF2B5EF4-FFF2-40B4-BE49-F238E27FC236}">
                <a16:creationId xmlns:a16="http://schemas.microsoft.com/office/drawing/2014/main" id="{72002752-3B1F-3911-61D8-445C2D30647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t="9152" r="15298" b="10768"/>
          <a:stretch/>
        </p:blipFill>
        <p:spPr>
          <a:xfrm>
            <a:off x="3287157" y="1045937"/>
            <a:ext cx="645568" cy="6591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6" name="文本框 145">
            <a:extLst>
              <a:ext uri="{FF2B5EF4-FFF2-40B4-BE49-F238E27FC236}">
                <a16:creationId xmlns:a16="http://schemas.microsoft.com/office/drawing/2014/main" id="{035BB241-ECE6-1CC6-5130-662C67103EB6}"/>
              </a:ext>
            </a:extLst>
          </p:cNvPr>
          <p:cNvSpPr txBox="1"/>
          <p:nvPr/>
        </p:nvSpPr>
        <p:spPr>
          <a:xfrm>
            <a:off x="552349" y="5064436"/>
            <a:ext cx="295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F-state magnitude </a:t>
            </a:r>
            <a:endParaRPr lang="zh-CN" altLang="en-US" sz="1600" b="1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03B4D5E-E40D-B4A2-9786-80A98901473C}"/>
              </a:ext>
            </a:extLst>
          </p:cNvPr>
          <p:cNvSpPr txBox="1"/>
          <p:nvPr/>
        </p:nvSpPr>
        <p:spPr>
          <a:xfrm>
            <a:off x="7372255" y="6085111"/>
            <a:ext cx="862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Time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3703990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1560</Words>
  <Application>Microsoft Office PowerPoint</Application>
  <PresentationFormat>全屏显示(4:3)</PresentationFormat>
  <Paragraphs>383</Paragraphs>
  <Slides>32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Arial</vt:lpstr>
      <vt:lpstr>Cambria Math</vt:lpstr>
      <vt:lpstr>Segoe UI</vt:lpstr>
      <vt:lpstr>Times New Roman</vt:lpstr>
      <vt:lpstr>Wingdings</vt:lpstr>
      <vt:lpstr>Imperial College London Theme</vt:lpstr>
      <vt:lpstr>Development of MRI T2* Mapping Model  for N-Periodic ka-SPGR Sequence: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Jin, Yifei</cp:lastModifiedBy>
  <cp:revision>58</cp:revision>
  <dcterms:created xsi:type="dcterms:W3CDTF">2017-02-16T14:49:58Z</dcterms:created>
  <dcterms:modified xsi:type="dcterms:W3CDTF">2023-06-17T16:28:57Z</dcterms:modified>
</cp:coreProperties>
</file>